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311" r:id="rId4"/>
    <p:sldId id="313" r:id="rId5"/>
    <p:sldId id="314" r:id="rId6"/>
    <p:sldId id="316" r:id="rId7"/>
    <p:sldId id="315" r:id="rId8"/>
    <p:sldId id="317" r:id="rId9"/>
    <p:sldId id="318" r:id="rId10"/>
    <p:sldId id="322" r:id="rId11"/>
    <p:sldId id="323" r:id="rId12"/>
    <p:sldId id="324" r:id="rId13"/>
    <p:sldId id="325" r:id="rId14"/>
    <p:sldId id="326" r:id="rId15"/>
    <p:sldId id="327" r:id="rId16"/>
    <p:sldId id="30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showGuides="1">
      <p:cViewPr varScale="1">
        <p:scale>
          <a:sx n="110" d="100"/>
          <a:sy n="110" d="100"/>
        </p:scale>
        <p:origin x="264" y="96"/>
      </p:cViewPr>
      <p:guideLst>
        <p:guide orient="horz" pos="220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7BD95-EA54-32E0-53D6-0B17EDB067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878FBE-1F45-B975-2001-C01D697A59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BE4C2E-B8D7-8A1D-DA4E-851EED2CBAA8}"/>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5" name="Footer Placeholder 4">
            <a:extLst>
              <a:ext uri="{FF2B5EF4-FFF2-40B4-BE49-F238E27FC236}">
                <a16:creationId xmlns:a16="http://schemas.microsoft.com/office/drawing/2014/main" id="{8ED3E12C-D8A0-064E-6FE7-61F6F7FBE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AC7CD-3980-3040-6E60-157172AE27B4}"/>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8393491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FCC26-13DB-4483-F38B-BB9DD16F26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81CAA-CF49-DCF7-D467-6FE025A666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078036-1A5C-3262-5C7A-1AA65D5B7C51}"/>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5" name="Footer Placeholder 4">
            <a:extLst>
              <a:ext uri="{FF2B5EF4-FFF2-40B4-BE49-F238E27FC236}">
                <a16:creationId xmlns:a16="http://schemas.microsoft.com/office/drawing/2014/main" id="{3E78C115-E172-B645-7B4D-BB8A15A78B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235A61-B75C-8DA3-75A1-F4B06E2749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973950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85787D-E39D-C5CA-A067-26ED78932E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98587E-8271-D7EA-099F-5FA6B99DB4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3ECE2-52B1-7241-90A8-695089F13858}"/>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5" name="Footer Placeholder 4">
            <a:extLst>
              <a:ext uri="{FF2B5EF4-FFF2-40B4-BE49-F238E27FC236}">
                <a16:creationId xmlns:a16="http://schemas.microsoft.com/office/drawing/2014/main" id="{8E1A275B-4495-1047-AF34-27C53FD38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15E26B-4340-5901-5B6F-5ABF402461B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97305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CB6F9-5814-B76F-301E-7A397EC943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468499-1F57-18FE-71CD-439D30BCA9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17B2A-082A-E19D-BFD3-1C9B41E2F8CB}"/>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5" name="Footer Placeholder 4">
            <a:extLst>
              <a:ext uri="{FF2B5EF4-FFF2-40B4-BE49-F238E27FC236}">
                <a16:creationId xmlns:a16="http://schemas.microsoft.com/office/drawing/2014/main" id="{740B702D-C704-0E97-2510-FDED12DE4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AE6EAA-6801-F8B5-A89F-D9BC58440C89}"/>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94849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AFABC-A02C-8CE8-16A3-5A02242CF4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2B34EF-12B0-F76D-B3D5-51E8EDB6AD7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484653-B797-A236-C86B-8C79316C6454}"/>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5" name="Footer Placeholder 4">
            <a:extLst>
              <a:ext uri="{FF2B5EF4-FFF2-40B4-BE49-F238E27FC236}">
                <a16:creationId xmlns:a16="http://schemas.microsoft.com/office/drawing/2014/main" id="{2B3D1934-94E8-949E-F271-372441E0D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891DB-8E4F-76D8-4B8E-AF1E8C79007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361819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A68D6-FDB4-1002-B960-B0DC1D5F8D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15BC46-F128-562A-60D7-B0317B5C50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A86732-1F9A-6E82-2855-14F24657ED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C0E701-78DD-43DD-FF4B-855ABA5001A3}"/>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6" name="Footer Placeholder 5">
            <a:extLst>
              <a:ext uri="{FF2B5EF4-FFF2-40B4-BE49-F238E27FC236}">
                <a16:creationId xmlns:a16="http://schemas.microsoft.com/office/drawing/2014/main" id="{FE9D22A1-344C-B50F-FDD9-8BA7C60FD5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49AC7-7F2C-BCCD-5965-198472D9CD6D}"/>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67574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0D288-49B9-06DB-40C7-0E4DEB7E9F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661877-6475-EE1B-5276-3B1047024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BDEAC5-5303-2BAC-D037-B9A7E2E369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70E962-A5AA-3F05-39EA-D0D34E8899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CD81C0-FA32-5302-E3FA-70529D19A3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6B6B29-5F39-EE7E-4F96-DB1348DA4A0E}"/>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8" name="Footer Placeholder 7">
            <a:extLst>
              <a:ext uri="{FF2B5EF4-FFF2-40B4-BE49-F238E27FC236}">
                <a16:creationId xmlns:a16="http://schemas.microsoft.com/office/drawing/2014/main" id="{6358E2F8-A895-71AC-0C41-E1776156FA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819A2F-87BA-48F6-B001-2D35F4203BA6}"/>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14382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21C64-359C-C70E-1E4C-4960777BFF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2A4B59-0FAF-6EBD-AF96-F6BC08B90787}"/>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4" name="Footer Placeholder 3">
            <a:extLst>
              <a:ext uri="{FF2B5EF4-FFF2-40B4-BE49-F238E27FC236}">
                <a16:creationId xmlns:a16="http://schemas.microsoft.com/office/drawing/2014/main" id="{2962CEF8-0B9B-0555-0C85-B94E524F299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7065C9-79C3-80AA-7985-C9F42331E893}"/>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65910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9025E-4D1A-8CC4-8F97-2ADFE2661671}"/>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3" name="Footer Placeholder 2">
            <a:extLst>
              <a:ext uri="{FF2B5EF4-FFF2-40B4-BE49-F238E27FC236}">
                <a16:creationId xmlns:a16="http://schemas.microsoft.com/office/drawing/2014/main" id="{41ED831F-3196-FA0F-D81C-46FF313ED9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74A6A3-AFEE-2F60-D502-B0D584CE0080}"/>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051348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7B1F4-A56D-EDA8-C923-65222A6AF3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2C389F-9FB7-B84D-F4D8-FA4CCCC2EB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6AFCB4-6232-E71C-0520-E6F239C4A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BC7B90-6F72-93B6-B777-D2061EFB3A35}"/>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6" name="Footer Placeholder 5">
            <a:extLst>
              <a:ext uri="{FF2B5EF4-FFF2-40B4-BE49-F238E27FC236}">
                <a16:creationId xmlns:a16="http://schemas.microsoft.com/office/drawing/2014/main" id="{DE9E8934-D2C0-AA68-46F0-6D2237E935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FCA64C-C7D2-2A03-15DA-5EF138597017}"/>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6186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955A-20BB-BFAD-0A11-67C02F160B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A2B0E7-B878-9228-4F1F-DAF5D14526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DBD86F-88A6-D252-4D86-559EF660E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61AFB6-F2BC-90AA-2ED9-115567AFC72E}"/>
              </a:ext>
            </a:extLst>
          </p:cNvPr>
          <p:cNvSpPr>
            <a:spLocks noGrp="1"/>
          </p:cNvSpPr>
          <p:nvPr>
            <p:ph type="dt" sz="half" idx="10"/>
          </p:nvPr>
        </p:nvSpPr>
        <p:spPr/>
        <p:txBody>
          <a:bodyPr/>
          <a:lstStyle/>
          <a:p>
            <a:fld id="{9B10DA54-8C00-45E6-9241-EBD0FA0C8304}" type="datetimeFigureOut">
              <a:rPr lang="en-US" smtClean="0"/>
              <a:t>3/25/2024</a:t>
            </a:fld>
            <a:endParaRPr lang="en-US"/>
          </a:p>
        </p:txBody>
      </p:sp>
      <p:sp>
        <p:nvSpPr>
          <p:cNvPr id="6" name="Footer Placeholder 5">
            <a:extLst>
              <a:ext uri="{FF2B5EF4-FFF2-40B4-BE49-F238E27FC236}">
                <a16:creationId xmlns:a16="http://schemas.microsoft.com/office/drawing/2014/main" id="{086766AA-BA40-B17A-6E60-441D5C3346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C22503-7998-F7A1-8032-D03F074735CA}"/>
              </a:ext>
            </a:extLst>
          </p:cNvPr>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0991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3A7224-8F33-C34C-D45B-8D3E80766E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A0063F-572B-D356-25AA-F72915C733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23D63A-D153-1A07-C6C3-A063B68241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10DA54-8C00-45E6-9241-EBD0FA0C8304}" type="datetimeFigureOut">
              <a:rPr lang="en-US" smtClean="0"/>
              <a:t>3/25/2024</a:t>
            </a:fld>
            <a:endParaRPr lang="en-US"/>
          </a:p>
        </p:txBody>
      </p:sp>
      <p:sp>
        <p:nvSpPr>
          <p:cNvPr id="5" name="Footer Placeholder 4">
            <a:extLst>
              <a:ext uri="{FF2B5EF4-FFF2-40B4-BE49-F238E27FC236}">
                <a16:creationId xmlns:a16="http://schemas.microsoft.com/office/drawing/2014/main" id="{6972EC56-7937-5E6D-4F53-C328B38630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D7133F8-F272-84BB-EC33-CA60AD9AF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9ACE7-ACD4-4B25-A5AC-4BE3A30104D6}" type="slidenum">
              <a:rPr lang="en-US" smtClean="0"/>
              <a:t>‹#›</a:t>
            </a:fld>
            <a:endParaRPr lang="en-US"/>
          </a:p>
        </p:txBody>
      </p:sp>
    </p:spTree>
    <p:extLst>
      <p:ext uri="{BB962C8B-B14F-4D97-AF65-F5344CB8AC3E}">
        <p14:creationId xmlns:p14="http://schemas.microsoft.com/office/powerpoint/2010/main" val="2252918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8800" dirty="0"/>
              <a:t>The Epistle of</a:t>
            </a:r>
            <a:br>
              <a:rPr lang="en-US" sz="8800" dirty="0"/>
            </a:br>
            <a:r>
              <a:rPr lang="en-US" sz="8800" dirty="0"/>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a:xfrm>
            <a:off x="566670" y="3602038"/>
            <a:ext cx="10998558" cy="1655762"/>
          </a:xfrm>
        </p:spPr>
        <p:txBody>
          <a:bodyPr anchor="ctr">
            <a:normAutofit/>
          </a:bodyPr>
          <a:lstStyle/>
          <a:p>
            <a:r>
              <a:rPr lang="en-US" sz="8800" dirty="0"/>
              <a:t>True Faith</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faith save him?</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2" name="Group 4">
            <a:extLst>
              <a:ext uri="{FF2B5EF4-FFF2-40B4-BE49-F238E27FC236}">
                <a16:creationId xmlns:a16="http://schemas.microsoft.com/office/drawing/2014/main" id="{FFA55EE7-8ECF-044A-8590-F96959F4A88A}"/>
              </a:ext>
            </a:extLst>
          </p:cNvPr>
          <p:cNvGrpSpPr>
            <a:grpSpLocks/>
          </p:cNvGrpSpPr>
          <p:nvPr/>
        </p:nvGrpSpPr>
        <p:grpSpPr bwMode="auto">
          <a:xfrm>
            <a:off x="6684135" y="4621379"/>
            <a:ext cx="5379612" cy="2176528"/>
            <a:chOff x="24" y="40"/>
            <a:chExt cx="3432" cy="4662"/>
          </a:xfrm>
        </p:grpSpPr>
        <p:grpSp>
          <p:nvGrpSpPr>
            <p:cNvPr id="47"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2"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4"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56"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7"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1"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2"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5"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3"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1"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4" name="Straight Connector 63">
            <a:extLst>
              <a:ext uri="{FF2B5EF4-FFF2-40B4-BE49-F238E27FC236}">
                <a16:creationId xmlns:a16="http://schemas.microsoft.com/office/drawing/2014/main" id="{DE56AD4E-08A7-E4FD-65AF-64F0E684568A}"/>
              </a:ext>
            </a:extLst>
          </p:cNvPr>
          <p:cNvCxnSpPr>
            <a:cxnSpLocks/>
          </p:cNvCxnSpPr>
          <p:nvPr/>
        </p:nvCxnSpPr>
        <p:spPr>
          <a:xfrm>
            <a:off x="6964804" y="5288928"/>
            <a:ext cx="471633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8507572E-4DE4-AE6D-1656-E2196C3699D7}"/>
              </a:ext>
            </a:extLst>
          </p:cNvPr>
          <p:cNvCxnSpPr>
            <a:cxnSpLocks/>
          </p:cNvCxnSpPr>
          <p:nvPr/>
        </p:nvCxnSpPr>
        <p:spPr>
          <a:xfrm>
            <a:off x="6924019" y="5570118"/>
            <a:ext cx="2194223"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EF494769-5B9E-BC76-9184-6CBEBDD2A3F8}"/>
              </a:ext>
            </a:extLst>
          </p:cNvPr>
          <p:cNvCxnSpPr>
            <a:cxnSpLocks/>
          </p:cNvCxnSpPr>
          <p:nvPr/>
        </p:nvCxnSpPr>
        <p:spPr>
          <a:xfrm>
            <a:off x="9156879" y="5570118"/>
            <a:ext cx="965916"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10599313" y="5593728"/>
            <a:ext cx="86073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F20B7212-FE67-BFDD-8DD2-D22FB76503C6}"/>
              </a:ext>
            </a:extLst>
          </p:cNvPr>
          <p:cNvCxnSpPr>
            <a:cxnSpLocks/>
          </p:cNvCxnSpPr>
          <p:nvPr/>
        </p:nvCxnSpPr>
        <p:spPr>
          <a:xfrm>
            <a:off x="6964804" y="5902822"/>
            <a:ext cx="112312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E153D26C-A2DB-D03C-3A6C-BC9F46E74EF4}"/>
              </a:ext>
            </a:extLst>
          </p:cNvPr>
          <p:cNvCxnSpPr>
            <a:cxnSpLocks/>
          </p:cNvCxnSpPr>
          <p:nvPr/>
        </p:nvCxnSpPr>
        <p:spPr>
          <a:xfrm flipV="1">
            <a:off x="8597424" y="5877064"/>
            <a:ext cx="3083714" cy="1717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99F81678-9F1F-0B46-7153-919F311E0FBF}"/>
              </a:ext>
            </a:extLst>
          </p:cNvPr>
          <p:cNvCxnSpPr>
            <a:cxnSpLocks/>
          </p:cNvCxnSpPr>
          <p:nvPr/>
        </p:nvCxnSpPr>
        <p:spPr>
          <a:xfrm>
            <a:off x="394508" y="3123130"/>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3D2E1BC-823C-AC7D-B703-E6C7469D4EE5}"/>
              </a:ext>
            </a:extLst>
          </p:cNvPr>
          <p:cNvCxnSpPr>
            <a:cxnSpLocks/>
          </p:cNvCxnSpPr>
          <p:nvPr/>
        </p:nvCxnSpPr>
        <p:spPr>
          <a:xfrm>
            <a:off x="941417" y="3136009"/>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FCAC9989-2E75-A272-A5F7-55B0B759E50A}"/>
              </a:ext>
            </a:extLst>
          </p:cNvPr>
          <p:cNvCxnSpPr>
            <a:cxnSpLocks/>
          </p:cNvCxnSpPr>
          <p:nvPr/>
        </p:nvCxnSpPr>
        <p:spPr>
          <a:xfrm>
            <a:off x="1469456" y="3140306"/>
            <a:ext cx="10032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3" name="TextBox 42">
            <a:extLst>
              <a:ext uri="{FF2B5EF4-FFF2-40B4-BE49-F238E27FC236}">
                <a16:creationId xmlns:a16="http://schemas.microsoft.com/office/drawing/2014/main" id="{90ED0F6B-98D0-BCA3-1CA0-446861CE61C2}"/>
              </a:ext>
            </a:extLst>
          </p:cNvPr>
          <p:cNvSpPr txBox="1"/>
          <p:nvPr/>
        </p:nvSpPr>
        <p:spPr>
          <a:xfrm>
            <a:off x="289277" y="3167131"/>
            <a:ext cx="5991958" cy="3477875"/>
          </a:xfrm>
          <a:prstGeom prst="rect">
            <a:avLst/>
          </a:prstGeom>
          <a:noFill/>
        </p:spPr>
        <p:txBody>
          <a:bodyPr wrap="square">
            <a:spAutoFit/>
          </a:bodyPr>
          <a:lstStyle/>
          <a:p>
            <a:pPr marL="0" marR="0" lvl="0" indent="0" algn="l" defTabSz="231775"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15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 brother or sister is naked and destitute of 	daily food,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16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one of you says to them,      	"Depart in peace, be warmed and filled,"              	but you do not give them the things which are 	needed for the body, what does it profit?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231775"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17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Thus also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 itself</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if it does not have works, </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0000FF"/>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18</a:t>
            </a:r>
            <a:r>
              <a:rPr kumimoji="0" lang="en-US" sz="2000" b="0" i="0" u="none" strike="noStrike" kern="1200" cap="none" spc="0" normalizeH="0" baseline="30000" noProof="0" dirty="0">
                <a:ln>
                  <a:noFill/>
                </a:ln>
                <a:solidFill>
                  <a:srgbClr val="0000FF"/>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someone will say, </a:t>
            </a:r>
          </a:p>
          <a:p>
            <a:pPr marL="0" marR="0" lvl="0" indent="0" algn="l" defTabSz="231775"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"You have faith, and I have works." </a:t>
            </a:r>
          </a:p>
          <a:p>
            <a:pPr marL="0" marR="0" lvl="0" indent="0" algn="l" defTabSz="231775"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Show me your faith without your works,           		</a:t>
            </a:r>
          </a:p>
          <a:p>
            <a:pPr marL="0" marR="0" lvl="0" indent="0" algn="l" defTabSz="231775"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and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 will show you my faith</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my works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50" name="TextBox 49">
            <a:extLst>
              <a:ext uri="{FF2B5EF4-FFF2-40B4-BE49-F238E27FC236}">
                <a16:creationId xmlns:a16="http://schemas.microsoft.com/office/drawing/2014/main" id="{4B700CBA-3D5A-9407-E7B6-2955A380858A}"/>
              </a:ext>
            </a:extLst>
          </p:cNvPr>
          <p:cNvSpPr txBox="1"/>
          <p:nvPr/>
        </p:nvSpPr>
        <p:spPr>
          <a:xfrm>
            <a:off x="2756082" y="2807599"/>
            <a:ext cx="3106941" cy="400110"/>
          </a:xfrm>
          <a:prstGeom prst="rect">
            <a:avLst/>
          </a:prstGeom>
          <a:noFill/>
        </p:spPr>
        <p:txBody>
          <a:bodyPr wrap="none" rtlCol="0">
            <a:spAutoFit/>
          </a:bodyPr>
          <a:lstStyle/>
          <a:p>
            <a:r>
              <a:rPr lang="en-US" sz="2000" dirty="0">
                <a:solidFill>
                  <a:srgbClr val="0000FF"/>
                </a:solidFill>
                <a:latin typeface="Arial" panose="020B0604020202020204" pitchFamily="34" charset="0"/>
                <a:cs typeface="Arial" panose="020B0604020202020204" pitchFamily="34" charset="0"/>
              </a:rPr>
              <a:t>Can conviction save him?</a:t>
            </a:r>
          </a:p>
        </p:txBody>
      </p:sp>
    </p:spTree>
    <p:extLst>
      <p:ext uri="{BB962C8B-B14F-4D97-AF65-F5344CB8AC3E}">
        <p14:creationId xmlns:p14="http://schemas.microsoft.com/office/powerpoint/2010/main" val="420335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animEffect transition="in" filter="wipe(up)">
                                      <p:cBhvr>
                                        <p:cTn id="7" dur="500"/>
                                        <p:tgtEl>
                                          <p:spTgt spid="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3">
                                            <p:txEl>
                                              <p:pRg st="1" end="1"/>
                                            </p:txEl>
                                          </p:spTgt>
                                        </p:tgtEl>
                                        <p:attrNameLst>
                                          <p:attrName>style.visibility</p:attrName>
                                        </p:attrNameLst>
                                      </p:cBhvr>
                                      <p:to>
                                        <p:strVal val="visible"/>
                                      </p:to>
                                    </p:set>
                                    <p:animEffect transition="in" filter="wipe(up)">
                                      <p:cBhvr>
                                        <p:cTn id="12" dur="500"/>
                                        <p:tgtEl>
                                          <p:spTgt spid="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3">
                                            <p:txEl>
                                              <p:pRg st="2" end="2"/>
                                            </p:txEl>
                                          </p:spTgt>
                                        </p:tgtEl>
                                        <p:attrNameLst>
                                          <p:attrName>style.visibility</p:attrName>
                                        </p:attrNameLst>
                                      </p:cBhvr>
                                      <p:to>
                                        <p:strVal val="visible"/>
                                      </p:to>
                                    </p:set>
                                    <p:animEffect transition="in" filter="wipe(up)">
                                      <p:cBhvr>
                                        <p:cTn id="17" dur="500"/>
                                        <p:tgtEl>
                                          <p:spTgt spid="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3">
                                            <p:txEl>
                                              <p:pRg st="3" end="3"/>
                                            </p:txEl>
                                          </p:spTgt>
                                        </p:tgtEl>
                                        <p:attrNameLst>
                                          <p:attrName>style.visibility</p:attrName>
                                        </p:attrNameLst>
                                      </p:cBhvr>
                                      <p:to>
                                        <p:strVal val="visible"/>
                                      </p:to>
                                    </p:set>
                                    <p:animEffect transition="in" filter="wipe(up)">
                                      <p:cBhvr>
                                        <p:cTn id="22" dur="500"/>
                                        <p:tgtEl>
                                          <p:spTgt spid="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3">
                                            <p:txEl>
                                              <p:pRg st="4" end="4"/>
                                            </p:txEl>
                                          </p:spTgt>
                                        </p:tgtEl>
                                        <p:attrNameLst>
                                          <p:attrName>style.visibility</p:attrName>
                                        </p:attrNameLst>
                                      </p:cBhvr>
                                      <p:to>
                                        <p:strVal val="visible"/>
                                      </p:to>
                                    </p:set>
                                    <p:animEffect transition="in" filter="wipe(up)">
                                      <p:cBhvr>
                                        <p:cTn id="27" dur="500"/>
                                        <p:tgtEl>
                                          <p:spTgt spid="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3">
                                            <p:txEl>
                                              <p:pRg st="5" end="5"/>
                                            </p:txEl>
                                          </p:spTgt>
                                        </p:tgtEl>
                                        <p:attrNameLst>
                                          <p:attrName>style.visibility</p:attrName>
                                        </p:attrNameLst>
                                      </p:cBhvr>
                                      <p:to>
                                        <p:strVal val="visible"/>
                                      </p:to>
                                    </p:set>
                                    <p:animEffect transition="in" filter="wipe(up)">
                                      <p:cBhvr>
                                        <p:cTn id="32" dur="500"/>
                                        <p:tgtEl>
                                          <p:spTgt spid="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faith save him?</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2" name="Group 4">
            <a:extLst>
              <a:ext uri="{FF2B5EF4-FFF2-40B4-BE49-F238E27FC236}">
                <a16:creationId xmlns:a16="http://schemas.microsoft.com/office/drawing/2014/main" id="{FFA55EE7-8ECF-044A-8590-F96959F4A88A}"/>
              </a:ext>
            </a:extLst>
          </p:cNvPr>
          <p:cNvGrpSpPr>
            <a:grpSpLocks/>
          </p:cNvGrpSpPr>
          <p:nvPr/>
        </p:nvGrpSpPr>
        <p:grpSpPr bwMode="auto">
          <a:xfrm>
            <a:off x="6684135" y="4621379"/>
            <a:ext cx="5379612" cy="2176528"/>
            <a:chOff x="24" y="40"/>
            <a:chExt cx="3432" cy="4662"/>
          </a:xfrm>
        </p:grpSpPr>
        <p:grpSp>
          <p:nvGrpSpPr>
            <p:cNvPr id="47"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2"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4"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56"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7"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1"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2"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5"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3"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1"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4" name="Straight Connector 63">
            <a:extLst>
              <a:ext uri="{FF2B5EF4-FFF2-40B4-BE49-F238E27FC236}">
                <a16:creationId xmlns:a16="http://schemas.microsoft.com/office/drawing/2014/main" id="{DE56AD4E-08A7-E4FD-65AF-64F0E684568A}"/>
              </a:ext>
            </a:extLst>
          </p:cNvPr>
          <p:cNvCxnSpPr>
            <a:cxnSpLocks/>
          </p:cNvCxnSpPr>
          <p:nvPr/>
        </p:nvCxnSpPr>
        <p:spPr>
          <a:xfrm>
            <a:off x="6964804" y="5288928"/>
            <a:ext cx="471633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8507572E-4DE4-AE6D-1656-E2196C3699D7}"/>
              </a:ext>
            </a:extLst>
          </p:cNvPr>
          <p:cNvCxnSpPr>
            <a:cxnSpLocks/>
          </p:cNvCxnSpPr>
          <p:nvPr/>
        </p:nvCxnSpPr>
        <p:spPr>
          <a:xfrm>
            <a:off x="6924019" y="5570118"/>
            <a:ext cx="2194223"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EF494769-5B9E-BC76-9184-6CBEBDD2A3F8}"/>
              </a:ext>
            </a:extLst>
          </p:cNvPr>
          <p:cNvCxnSpPr>
            <a:cxnSpLocks/>
          </p:cNvCxnSpPr>
          <p:nvPr/>
        </p:nvCxnSpPr>
        <p:spPr>
          <a:xfrm>
            <a:off x="9156879" y="5570118"/>
            <a:ext cx="965916"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10599313" y="5593728"/>
            <a:ext cx="86073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F20B7212-FE67-BFDD-8DD2-D22FB76503C6}"/>
              </a:ext>
            </a:extLst>
          </p:cNvPr>
          <p:cNvCxnSpPr>
            <a:cxnSpLocks/>
          </p:cNvCxnSpPr>
          <p:nvPr/>
        </p:nvCxnSpPr>
        <p:spPr>
          <a:xfrm>
            <a:off x="6964804" y="5902822"/>
            <a:ext cx="112312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E153D26C-A2DB-D03C-3A6C-BC9F46E74EF4}"/>
              </a:ext>
            </a:extLst>
          </p:cNvPr>
          <p:cNvCxnSpPr>
            <a:cxnSpLocks/>
          </p:cNvCxnSpPr>
          <p:nvPr/>
        </p:nvCxnSpPr>
        <p:spPr>
          <a:xfrm flipV="1">
            <a:off x="8597424" y="5877064"/>
            <a:ext cx="3083714" cy="1717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99F81678-9F1F-0B46-7153-919F311E0FBF}"/>
              </a:ext>
            </a:extLst>
          </p:cNvPr>
          <p:cNvCxnSpPr>
            <a:cxnSpLocks/>
          </p:cNvCxnSpPr>
          <p:nvPr/>
        </p:nvCxnSpPr>
        <p:spPr>
          <a:xfrm>
            <a:off x="394508" y="3123130"/>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3D2E1BC-823C-AC7D-B703-E6C7469D4EE5}"/>
              </a:ext>
            </a:extLst>
          </p:cNvPr>
          <p:cNvCxnSpPr>
            <a:cxnSpLocks/>
          </p:cNvCxnSpPr>
          <p:nvPr/>
        </p:nvCxnSpPr>
        <p:spPr>
          <a:xfrm>
            <a:off x="941417" y="3136009"/>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FCAC9989-2E75-A272-A5F7-55B0B759E50A}"/>
              </a:ext>
            </a:extLst>
          </p:cNvPr>
          <p:cNvCxnSpPr>
            <a:cxnSpLocks/>
          </p:cNvCxnSpPr>
          <p:nvPr/>
        </p:nvCxnSpPr>
        <p:spPr>
          <a:xfrm>
            <a:off x="1469456" y="3140306"/>
            <a:ext cx="10032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4B700CBA-3D5A-9407-E7B6-2955A380858A}"/>
              </a:ext>
            </a:extLst>
          </p:cNvPr>
          <p:cNvSpPr txBox="1"/>
          <p:nvPr/>
        </p:nvSpPr>
        <p:spPr>
          <a:xfrm>
            <a:off x="2756082" y="2807599"/>
            <a:ext cx="3106941"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65" name="TextBox 64">
            <a:extLst>
              <a:ext uri="{FF2B5EF4-FFF2-40B4-BE49-F238E27FC236}">
                <a16:creationId xmlns:a16="http://schemas.microsoft.com/office/drawing/2014/main" id="{39827F18-1D11-9615-76FD-69AB705E7600}"/>
              </a:ext>
            </a:extLst>
          </p:cNvPr>
          <p:cNvSpPr txBox="1"/>
          <p:nvPr/>
        </p:nvSpPr>
        <p:spPr>
          <a:xfrm>
            <a:off x="344509" y="3257158"/>
            <a:ext cx="6201176" cy="1015663"/>
          </a:xfrm>
          <a:prstGeom prst="rect">
            <a:avLst/>
          </a:prstGeom>
          <a:noFill/>
        </p:spPr>
        <p:txBody>
          <a:bodyPr wrap="square">
            <a:spAutoFit/>
          </a:bodyPr>
          <a:lstStyle/>
          <a:p>
            <a:pPr marL="0" marR="0" lvl="0" indent="0" algn="l" defTabSz="231775"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19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believe that there is one God. </a:t>
            </a:r>
          </a:p>
          <a:p>
            <a:pPr marL="0" marR="0" lvl="0" indent="0" algn="l" defTabSz="231775"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You do well. </a:t>
            </a:r>
          </a:p>
          <a:p>
            <a:pPr marL="0" marR="0" lvl="0" indent="0" algn="l" defTabSz="231775"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Even the demons believe – and tremble!</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4251441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Effect transition="in" filter="wipe(left)">
                                      <p:cBhvr>
                                        <p:cTn id="7" dur="500"/>
                                        <p:tgtEl>
                                          <p:spTgt spid="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5">
                                            <p:txEl>
                                              <p:pRg st="1" end="1"/>
                                            </p:txEl>
                                          </p:spTgt>
                                        </p:tgtEl>
                                        <p:attrNameLst>
                                          <p:attrName>style.visibility</p:attrName>
                                        </p:attrNameLst>
                                      </p:cBhvr>
                                      <p:to>
                                        <p:strVal val="visible"/>
                                      </p:to>
                                    </p:set>
                                    <p:animEffect transition="in" filter="wipe(left)">
                                      <p:cBhvr>
                                        <p:cTn id="12" dur="500"/>
                                        <p:tgtEl>
                                          <p:spTgt spid="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
                                            <p:txEl>
                                              <p:pRg st="2" end="2"/>
                                            </p:txEl>
                                          </p:spTgt>
                                        </p:tgtEl>
                                        <p:attrNameLst>
                                          <p:attrName>style.visibility</p:attrName>
                                        </p:attrNameLst>
                                      </p:cBhvr>
                                      <p:to>
                                        <p:strVal val="visible"/>
                                      </p:to>
                                    </p:set>
                                    <p:animEffect transition="in" filter="wipe(left)">
                                      <p:cBhvr>
                                        <p:cTn id="17" dur="500"/>
                                        <p:tgtEl>
                                          <p:spTgt spid="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faith save him?</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2" name="Group 4">
            <a:extLst>
              <a:ext uri="{FF2B5EF4-FFF2-40B4-BE49-F238E27FC236}">
                <a16:creationId xmlns:a16="http://schemas.microsoft.com/office/drawing/2014/main" id="{FFA55EE7-8ECF-044A-8590-F96959F4A88A}"/>
              </a:ext>
            </a:extLst>
          </p:cNvPr>
          <p:cNvGrpSpPr>
            <a:grpSpLocks/>
          </p:cNvGrpSpPr>
          <p:nvPr/>
        </p:nvGrpSpPr>
        <p:grpSpPr bwMode="auto">
          <a:xfrm>
            <a:off x="6684135" y="4621379"/>
            <a:ext cx="5379612" cy="2176528"/>
            <a:chOff x="24" y="40"/>
            <a:chExt cx="3432" cy="4662"/>
          </a:xfrm>
        </p:grpSpPr>
        <p:grpSp>
          <p:nvGrpSpPr>
            <p:cNvPr id="47"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2"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4"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56"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7"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1"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2"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5"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3"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1"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4" name="Straight Connector 63">
            <a:extLst>
              <a:ext uri="{FF2B5EF4-FFF2-40B4-BE49-F238E27FC236}">
                <a16:creationId xmlns:a16="http://schemas.microsoft.com/office/drawing/2014/main" id="{DE56AD4E-08A7-E4FD-65AF-64F0E684568A}"/>
              </a:ext>
            </a:extLst>
          </p:cNvPr>
          <p:cNvCxnSpPr>
            <a:cxnSpLocks/>
          </p:cNvCxnSpPr>
          <p:nvPr/>
        </p:nvCxnSpPr>
        <p:spPr>
          <a:xfrm>
            <a:off x="6964804" y="5288928"/>
            <a:ext cx="471633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8507572E-4DE4-AE6D-1656-E2196C3699D7}"/>
              </a:ext>
            </a:extLst>
          </p:cNvPr>
          <p:cNvCxnSpPr>
            <a:cxnSpLocks/>
          </p:cNvCxnSpPr>
          <p:nvPr/>
        </p:nvCxnSpPr>
        <p:spPr>
          <a:xfrm>
            <a:off x="6924019" y="5570118"/>
            <a:ext cx="2194223"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EF494769-5B9E-BC76-9184-6CBEBDD2A3F8}"/>
              </a:ext>
            </a:extLst>
          </p:cNvPr>
          <p:cNvCxnSpPr>
            <a:cxnSpLocks/>
          </p:cNvCxnSpPr>
          <p:nvPr/>
        </p:nvCxnSpPr>
        <p:spPr>
          <a:xfrm>
            <a:off x="9156879" y="5570118"/>
            <a:ext cx="965916"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10599313" y="5593728"/>
            <a:ext cx="86073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F20B7212-FE67-BFDD-8DD2-D22FB76503C6}"/>
              </a:ext>
            </a:extLst>
          </p:cNvPr>
          <p:cNvCxnSpPr>
            <a:cxnSpLocks/>
          </p:cNvCxnSpPr>
          <p:nvPr/>
        </p:nvCxnSpPr>
        <p:spPr>
          <a:xfrm>
            <a:off x="6964804" y="5902822"/>
            <a:ext cx="112312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E153D26C-A2DB-D03C-3A6C-BC9F46E74EF4}"/>
              </a:ext>
            </a:extLst>
          </p:cNvPr>
          <p:cNvCxnSpPr>
            <a:cxnSpLocks/>
          </p:cNvCxnSpPr>
          <p:nvPr/>
        </p:nvCxnSpPr>
        <p:spPr>
          <a:xfrm flipV="1">
            <a:off x="8597424" y="5877064"/>
            <a:ext cx="3083714" cy="1717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99F81678-9F1F-0B46-7153-919F311E0FBF}"/>
              </a:ext>
            </a:extLst>
          </p:cNvPr>
          <p:cNvCxnSpPr>
            <a:cxnSpLocks/>
          </p:cNvCxnSpPr>
          <p:nvPr/>
        </p:nvCxnSpPr>
        <p:spPr>
          <a:xfrm>
            <a:off x="394508" y="3123130"/>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3D2E1BC-823C-AC7D-B703-E6C7469D4EE5}"/>
              </a:ext>
            </a:extLst>
          </p:cNvPr>
          <p:cNvCxnSpPr>
            <a:cxnSpLocks/>
          </p:cNvCxnSpPr>
          <p:nvPr/>
        </p:nvCxnSpPr>
        <p:spPr>
          <a:xfrm>
            <a:off x="941417" y="3136009"/>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FCAC9989-2E75-A272-A5F7-55B0B759E50A}"/>
              </a:ext>
            </a:extLst>
          </p:cNvPr>
          <p:cNvCxnSpPr>
            <a:cxnSpLocks/>
          </p:cNvCxnSpPr>
          <p:nvPr/>
        </p:nvCxnSpPr>
        <p:spPr>
          <a:xfrm>
            <a:off x="1469456" y="3140306"/>
            <a:ext cx="10032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4B700CBA-3D5A-9407-E7B6-2955A380858A}"/>
              </a:ext>
            </a:extLst>
          </p:cNvPr>
          <p:cNvSpPr txBox="1"/>
          <p:nvPr/>
        </p:nvSpPr>
        <p:spPr>
          <a:xfrm>
            <a:off x="2756082" y="2807599"/>
            <a:ext cx="3106941"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43" name="TextBox 42">
            <a:extLst>
              <a:ext uri="{FF2B5EF4-FFF2-40B4-BE49-F238E27FC236}">
                <a16:creationId xmlns:a16="http://schemas.microsoft.com/office/drawing/2014/main" id="{7F1DC524-BE4C-A2A1-A213-E3F4E690E06C}"/>
              </a:ext>
            </a:extLst>
          </p:cNvPr>
          <p:cNvSpPr txBox="1"/>
          <p:nvPr/>
        </p:nvSpPr>
        <p:spPr>
          <a:xfrm>
            <a:off x="292993" y="3156889"/>
            <a:ext cx="5955746" cy="378565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20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do you want to know, O foolish man, that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Was not Abraham our father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justified</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works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when he offered Isaac his son on the altar?</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 you see that faith was working together with his works, and by works faith was made perfect?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23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the Scripture was fulfilled which says, "Abraham believed God, and it was accounted to him for righteousness." And he was called the friend of God.</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 see then that a man is justified by works, and not by faith only.</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cxnSp>
        <p:nvCxnSpPr>
          <p:cNvPr id="67" name="Straight Connector 66">
            <a:extLst>
              <a:ext uri="{FF2B5EF4-FFF2-40B4-BE49-F238E27FC236}">
                <a16:creationId xmlns:a16="http://schemas.microsoft.com/office/drawing/2014/main" id="{B89011F6-C6A7-1A95-956A-4FA89D25947D}"/>
              </a:ext>
            </a:extLst>
          </p:cNvPr>
          <p:cNvCxnSpPr>
            <a:cxnSpLocks/>
          </p:cNvCxnSpPr>
          <p:nvPr/>
        </p:nvCxnSpPr>
        <p:spPr>
          <a:xfrm>
            <a:off x="2052163" y="5003447"/>
            <a:ext cx="10258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0" name="Straight Connector 69">
            <a:extLst>
              <a:ext uri="{FF2B5EF4-FFF2-40B4-BE49-F238E27FC236}">
                <a16:creationId xmlns:a16="http://schemas.microsoft.com/office/drawing/2014/main" id="{E3D90292-9823-D032-8D68-BC8DCC33E4E0}"/>
              </a:ext>
            </a:extLst>
          </p:cNvPr>
          <p:cNvCxnSpPr>
            <a:cxnSpLocks/>
          </p:cNvCxnSpPr>
          <p:nvPr/>
        </p:nvCxnSpPr>
        <p:spPr>
          <a:xfrm>
            <a:off x="3143878" y="5007745"/>
            <a:ext cx="25485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4" name="Straight Connector 73">
            <a:extLst>
              <a:ext uri="{FF2B5EF4-FFF2-40B4-BE49-F238E27FC236}">
                <a16:creationId xmlns:a16="http://schemas.microsoft.com/office/drawing/2014/main" id="{81C9BEBD-FFD4-2180-15C4-213AA72C4862}"/>
              </a:ext>
            </a:extLst>
          </p:cNvPr>
          <p:cNvCxnSpPr>
            <a:cxnSpLocks/>
          </p:cNvCxnSpPr>
          <p:nvPr/>
        </p:nvCxnSpPr>
        <p:spPr>
          <a:xfrm>
            <a:off x="2662438" y="6531658"/>
            <a:ext cx="3030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7" name="Straight Connector 76">
            <a:extLst>
              <a:ext uri="{FF2B5EF4-FFF2-40B4-BE49-F238E27FC236}">
                <a16:creationId xmlns:a16="http://schemas.microsoft.com/office/drawing/2014/main" id="{EAE384A9-EA1F-D3AD-13B6-41684DF300BB}"/>
              </a:ext>
            </a:extLst>
          </p:cNvPr>
          <p:cNvCxnSpPr>
            <a:cxnSpLocks/>
          </p:cNvCxnSpPr>
          <p:nvPr/>
        </p:nvCxnSpPr>
        <p:spPr>
          <a:xfrm>
            <a:off x="858277" y="6841225"/>
            <a:ext cx="712946"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80" name="Straight Connector 79">
            <a:extLst>
              <a:ext uri="{FF2B5EF4-FFF2-40B4-BE49-F238E27FC236}">
                <a16:creationId xmlns:a16="http://schemas.microsoft.com/office/drawing/2014/main" id="{2A7A2232-C1B2-B313-20A9-E79AF1FE033F}"/>
              </a:ext>
            </a:extLst>
          </p:cNvPr>
          <p:cNvCxnSpPr>
            <a:cxnSpLocks/>
          </p:cNvCxnSpPr>
          <p:nvPr/>
        </p:nvCxnSpPr>
        <p:spPr>
          <a:xfrm>
            <a:off x="1636550" y="6830497"/>
            <a:ext cx="10258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072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animEffect transition="in" filter="wipe(up)">
                                      <p:cBhvr>
                                        <p:cTn id="7" dur="500"/>
                                        <p:tgtEl>
                                          <p:spTgt spid="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3">
                                            <p:txEl>
                                              <p:pRg st="1" end="1"/>
                                            </p:txEl>
                                          </p:spTgt>
                                        </p:tgtEl>
                                        <p:attrNameLst>
                                          <p:attrName>style.visibility</p:attrName>
                                        </p:attrNameLst>
                                      </p:cBhvr>
                                      <p:to>
                                        <p:strVal val="visible"/>
                                      </p:to>
                                    </p:set>
                                    <p:animEffect transition="in" filter="wipe(up)">
                                      <p:cBhvr>
                                        <p:cTn id="12" dur="500"/>
                                        <p:tgtEl>
                                          <p:spTgt spid="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7"/>
                                        </p:tgtEl>
                                        <p:attrNameLst>
                                          <p:attrName>style.visibility</p:attrName>
                                        </p:attrNameLst>
                                      </p:cBhvr>
                                      <p:to>
                                        <p:strVal val="visible"/>
                                      </p:to>
                                    </p:set>
                                    <p:animEffect transition="in" filter="wipe(left)">
                                      <p:cBhvr>
                                        <p:cTn id="17" dur="500"/>
                                        <p:tgtEl>
                                          <p:spTgt spid="6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0"/>
                                        </p:tgtEl>
                                        <p:attrNameLst>
                                          <p:attrName>style.visibility</p:attrName>
                                        </p:attrNameLst>
                                      </p:cBhvr>
                                      <p:to>
                                        <p:strVal val="visible"/>
                                      </p:to>
                                    </p:set>
                                    <p:animEffect transition="in" filter="wipe(left)">
                                      <p:cBhvr>
                                        <p:cTn id="22" dur="500"/>
                                        <p:tgtEl>
                                          <p:spTgt spid="7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3">
                                            <p:txEl>
                                              <p:pRg st="2" end="2"/>
                                            </p:txEl>
                                          </p:spTgt>
                                        </p:tgtEl>
                                        <p:attrNameLst>
                                          <p:attrName>style.visibility</p:attrName>
                                        </p:attrNameLst>
                                      </p:cBhvr>
                                      <p:to>
                                        <p:strVal val="visible"/>
                                      </p:to>
                                    </p:set>
                                    <p:animEffect transition="in" filter="wipe(up)">
                                      <p:cBhvr>
                                        <p:cTn id="27" dur="500"/>
                                        <p:tgtEl>
                                          <p:spTgt spid="4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4"/>
                                        </p:tgtEl>
                                        <p:attrNameLst>
                                          <p:attrName>style.visibility</p:attrName>
                                        </p:attrNameLst>
                                      </p:cBhvr>
                                      <p:to>
                                        <p:strVal val="visible"/>
                                      </p:to>
                                    </p:set>
                                    <p:animEffect transition="in" filter="wipe(left)">
                                      <p:cBhvr>
                                        <p:cTn id="32" dur="500"/>
                                        <p:tgtEl>
                                          <p:spTgt spid="7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7"/>
                                        </p:tgtEl>
                                        <p:attrNameLst>
                                          <p:attrName>style.visibility</p:attrName>
                                        </p:attrNameLst>
                                      </p:cBhvr>
                                      <p:to>
                                        <p:strVal val="visible"/>
                                      </p:to>
                                    </p:set>
                                    <p:animEffect transition="in" filter="wipe(left)">
                                      <p:cBhvr>
                                        <p:cTn id="37" dur="500"/>
                                        <p:tgtEl>
                                          <p:spTgt spid="7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0"/>
                                        </p:tgtEl>
                                        <p:attrNameLst>
                                          <p:attrName>style.visibility</p:attrName>
                                        </p:attrNameLst>
                                      </p:cBhvr>
                                      <p:to>
                                        <p:strVal val="visible"/>
                                      </p:to>
                                    </p:set>
                                    <p:animEffect transition="in" filter="wipe(left)">
                                      <p:cBhvr>
                                        <p:cTn id="42"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faith save him?</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2" name="Group 4">
            <a:extLst>
              <a:ext uri="{FF2B5EF4-FFF2-40B4-BE49-F238E27FC236}">
                <a16:creationId xmlns:a16="http://schemas.microsoft.com/office/drawing/2014/main" id="{FFA55EE7-8ECF-044A-8590-F96959F4A88A}"/>
              </a:ext>
            </a:extLst>
          </p:cNvPr>
          <p:cNvGrpSpPr>
            <a:grpSpLocks/>
          </p:cNvGrpSpPr>
          <p:nvPr/>
        </p:nvGrpSpPr>
        <p:grpSpPr bwMode="auto">
          <a:xfrm>
            <a:off x="6684135" y="4621379"/>
            <a:ext cx="5379612" cy="2176528"/>
            <a:chOff x="24" y="40"/>
            <a:chExt cx="3432" cy="4662"/>
          </a:xfrm>
        </p:grpSpPr>
        <p:grpSp>
          <p:nvGrpSpPr>
            <p:cNvPr id="47"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2"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4"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56"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7"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1"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2"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5"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3"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1"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4" name="Straight Connector 63">
            <a:extLst>
              <a:ext uri="{FF2B5EF4-FFF2-40B4-BE49-F238E27FC236}">
                <a16:creationId xmlns:a16="http://schemas.microsoft.com/office/drawing/2014/main" id="{DE56AD4E-08A7-E4FD-65AF-64F0E684568A}"/>
              </a:ext>
            </a:extLst>
          </p:cNvPr>
          <p:cNvCxnSpPr>
            <a:cxnSpLocks/>
          </p:cNvCxnSpPr>
          <p:nvPr/>
        </p:nvCxnSpPr>
        <p:spPr>
          <a:xfrm>
            <a:off x="6964804" y="5288928"/>
            <a:ext cx="471633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8507572E-4DE4-AE6D-1656-E2196C3699D7}"/>
              </a:ext>
            </a:extLst>
          </p:cNvPr>
          <p:cNvCxnSpPr>
            <a:cxnSpLocks/>
          </p:cNvCxnSpPr>
          <p:nvPr/>
        </p:nvCxnSpPr>
        <p:spPr>
          <a:xfrm>
            <a:off x="6924019" y="5570118"/>
            <a:ext cx="2194223"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EF494769-5B9E-BC76-9184-6CBEBDD2A3F8}"/>
              </a:ext>
            </a:extLst>
          </p:cNvPr>
          <p:cNvCxnSpPr>
            <a:cxnSpLocks/>
          </p:cNvCxnSpPr>
          <p:nvPr/>
        </p:nvCxnSpPr>
        <p:spPr>
          <a:xfrm>
            <a:off x="9156879" y="5570118"/>
            <a:ext cx="965916"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10599313" y="5593728"/>
            <a:ext cx="86073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F20B7212-FE67-BFDD-8DD2-D22FB76503C6}"/>
              </a:ext>
            </a:extLst>
          </p:cNvPr>
          <p:cNvCxnSpPr>
            <a:cxnSpLocks/>
          </p:cNvCxnSpPr>
          <p:nvPr/>
        </p:nvCxnSpPr>
        <p:spPr>
          <a:xfrm>
            <a:off x="6964804" y="5902822"/>
            <a:ext cx="112312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E153D26C-A2DB-D03C-3A6C-BC9F46E74EF4}"/>
              </a:ext>
            </a:extLst>
          </p:cNvPr>
          <p:cNvCxnSpPr>
            <a:cxnSpLocks/>
          </p:cNvCxnSpPr>
          <p:nvPr/>
        </p:nvCxnSpPr>
        <p:spPr>
          <a:xfrm flipV="1">
            <a:off x="8597424" y="5877064"/>
            <a:ext cx="3083714" cy="1717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99F81678-9F1F-0B46-7153-919F311E0FBF}"/>
              </a:ext>
            </a:extLst>
          </p:cNvPr>
          <p:cNvCxnSpPr>
            <a:cxnSpLocks/>
          </p:cNvCxnSpPr>
          <p:nvPr/>
        </p:nvCxnSpPr>
        <p:spPr>
          <a:xfrm>
            <a:off x="394508" y="3123130"/>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3D2E1BC-823C-AC7D-B703-E6C7469D4EE5}"/>
              </a:ext>
            </a:extLst>
          </p:cNvPr>
          <p:cNvCxnSpPr>
            <a:cxnSpLocks/>
          </p:cNvCxnSpPr>
          <p:nvPr/>
        </p:nvCxnSpPr>
        <p:spPr>
          <a:xfrm>
            <a:off x="941417" y="3136009"/>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FCAC9989-2E75-A272-A5F7-55B0B759E50A}"/>
              </a:ext>
            </a:extLst>
          </p:cNvPr>
          <p:cNvCxnSpPr>
            <a:cxnSpLocks/>
          </p:cNvCxnSpPr>
          <p:nvPr/>
        </p:nvCxnSpPr>
        <p:spPr>
          <a:xfrm>
            <a:off x="1469456" y="3140306"/>
            <a:ext cx="10032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4B700CBA-3D5A-9407-E7B6-2955A380858A}"/>
              </a:ext>
            </a:extLst>
          </p:cNvPr>
          <p:cNvSpPr txBox="1"/>
          <p:nvPr/>
        </p:nvSpPr>
        <p:spPr>
          <a:xfrm>
            <a:off x="2756082" y="2807599"/>
            <a:ext cx="3106941"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65" name="TextBox 64">
            <a:extLst>
              <a:ext uri="{FF2B5EF4-FFF2-40B4-BE49-F238E27FC236}">
                <a16:creationId xmlns:a16="http://schemas.microsoft.com/office/drawing/2014/main" id="{B3AE39DC-0F7B-7074-1E6B-0A78C03AB2D8}"/>
              </a:ext>
            </a:extLst>
          </p:cNvPr>
          <p:cNvSpPr txBox="1"/>
          <p:nvPr/>
        </p:nvSpPr>
        <p:spPr>
          <a:xfrm>
            <a:off x="241481" y="3289255"/>
            <a:ext cx="5934727" cy="163121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25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Likewise, was not Rahab the harlot also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justified</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by works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when she received the messengers and sent them out another way?</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26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as the body without the spirit is dead,         so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faith</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without works</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is dead</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also.</a:t>
            </a:r>
          </a:p>
        </p:txBody>
      </p:sp>
    </p:spTree>
    <p:extLst>
      <p:ext uri="{BB962C8B-B14F-4D97-AF65-F5344CB8AC3E}">
        <p14:creationId xmlns:p14="http://schemas.microsoft.com/office/powerpoint/2010/main" val="45864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5">
                                            <p:txEl>
                                              <p:pRg st="0" end="0"/>
                                            </p:txEl>
                                          </p:spTgt>
                                        </p:tgtEl>
                                        <p:attrNameLst>
                                          <p:attrName>style.visibility</p:attrName>
                                        </p:attrNameLst>
                                      </p:cBhvr>
                                      <p:to>
                                        <p:strVal val="visible"/>
                                      </p:to>
                                    </p:set>
                                    <p:animEffect transition="in" filter="wipe(up)">
                                      <p:cBhvr>
                                        <p:cTn id="7" dur="500"/>
                                        <p:tgtEl>
                                          <p:spTgt spid="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5">
                                            <p:txEl>
                                              <p:pRg st="1" end="1"/>
                                            </p:txEl>
                                          </p:spTgt>
                                        </p:tgtEl>
                                        <p:attrNameLst>
                                          <p:attrName>style.visibility</p:attrName>
                                        </p:attrNameLst>
                                      </p:cBhvr>
                                      <p:to>
                                        <p:strVal val="visible"/>
                                      </p:to>
                                    </p:set>
                                    <p:animEffect transition="in" filter="wipe(up)">
                                      <p:cBhvr>
                                        <p:cTn id="12" dur="500"/>
                                        <p:tgtEl>
                                          <p:spTgt spid="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faith save him?</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2" name="Group 4">
            <a:extLst>
              <a:ext uri="{FF2B5EF4-FFF2-40B4-BE49-F238E27FC236}">
                <a16:creationId xmlns:a16="http://schemas.microsoft.com/office/drawing/2014/main" id="{FFA55EE7-8ECF-044A-8590-F96959F4A88A}"/>
              </a:ext>
            </a:extLst>
          </p:cNvPr>
          <p:cNvGrpSpPr>
            <a:grpSpLocks/>
          </p:cNvGrpSpPr>
          <p:nvPr/>
        </p:nvGrpSpPr>
        <p:grpSpPr bwMode="auto">
          <a:xfrm>
            <a:off x="6684135" y="4621379"/>
            <a:ext cx="5379612" cy="2176528"/>
            <a:chOff x="24" y="40"/>
            <a:chExt cx="3432" cy="4662"/>
          </a:xfrm>
        </p:grpSpPr>
        <p:grpSp>
          <p:nvGrpSpPr>
            <p:cNvPr id="47"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2"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4"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56"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7"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1"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2"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5"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3"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1"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4" name="Straight Connector 63">
            <a:extLst>
              <a:ext uri="{FF2B5EF4-FFF2-40B4-BE49-F238E27FC236}">
                <a16:creationId xmlns:a16="http://schemas.microsoft.com/office/drawing/2014/main" id="{DE56AD4E-08A7-E4FD-65AF-64F0E684568A}"/>
              </a:ext>
            </a:extLst>
          </p:cNvPr>
          <p:cNvCxnSpPr>
            <a:cxnSpLocks/>
          </p:cNvCxnSpPr>
          <p:nvPr/>
        </p:nvCxnSpPr>
        <p:spPr>
          <a:xfrm>
            <a:off x="6964804" y="5288928"/>
            <a:ext cx="471633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8507572E-4DE4-AE6D-1656-E2196C3699D7}"/>
              </a:ext>
            </a:extLst>
          </p:cNvPr>
          <p:cNvCxnSpPr>
            <a:cxnSpLocks/>
          </p:cNvCxnSpPr>
          <p:nvPr/>
        </p:nvCxnSpPr>
        <p:spPr>
          <a:xfrm>
            <a:off x="6924019" y="5570118"/>
            <a:ext cx="2194223"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EF494769-5B9E-BC76-9184-6CBEBDD2A3F8}"/>
              </a:ext>
            </a:extLst>
          </p:cNvPr>
          <p:cNvCxnSpPr>
            <a:cxnSpLocks/>
          </p:cNvCxnSpPr>
          <p:nvPr/>
        </p:nvCxnSpPr>
        <p:spPr>
          <a:xfrm>
            <a:off x="9156879" y="5570118"/>
            <a:ext cx="965916"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10599313" y="5593728"/>
            <a:ext cx="86073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F20B7212-FE67-BFDD-8DD2-D22FB76503C6}"/>
              </a:ext>
            </a:extLst>
          </p:cNvPr>
          <p:cNvCxnSpPr>
            <a:cxnSpLocks/>
          </p:cNvCxnSpPr>
          <p:nvPr/>
        </p:nvCxnSpPr>
        <p:spPr>
          <a:xfrm>
            <a:off x="6964804" y="5902822"/>
            <a:ext cx="112312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E153D26C-A2DB-D03C-3A6C-BC9F46E74EF4}"/>
              </a:ext>
            </a:extLst>
          </p:cNvPr>
          <p:cNvCxnSpPr>
            <a:cxnSpLocks/>
          </p:cNvCxnSpPr>
          <p:nvPr/>
        </p:nvCxnSpPr>
        <p:spPr>
          <a:xfrm flipV="1">
            <a:off x="8597424" y="5877064"/>
            <a:ext cx="3083714" cy="1717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99F81678-9F1F-0B46-7153-919F311E0FBF}"/>
              </a:ext>
            </a:extLst>
          </p:cNvPr>
          <p:cNvCxnSpPr>
            <a:cxnSpLocks/>
          </p:cNvCxnSpPr>
          <p:nvPr/>
        </p:nvCxnSpPr>
        <p:spPr>
          <a:xfrm>
            <a:off x="394508" y="3123130"/>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3D2E1BC-823C-AC7D-B703-E6C7469D4EE5}"/>
              </a:ext>
            </a:extLst>
          </p:cNvPr>
          <p:cNvCxnSpPr>
            <a:cxnSpLocks/>
          </p:cNvCxnSpPr>
          <p:nvPr/>
        </p:nvCxnSpPr>
        <p:spPr>
          <a:xfrm>
            <a:off x="941417" y="3136009"/>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FCAC9989-2E75-A272-A5F7-55B0B759E50A}"/>
              </a:ext>
            </a:extLst>
          </p:cNvPr>
          <p:cNvCxnSpPr>
            <a:cxnSpLocks/>
          </p:cNvCxnSpPr>
          <p:nvPr/>
        </p:nvCxnSpPr>
        <p:spPr>
          <a:xfrm>
            <a:off x="1469456" y="3140306"/>
            <a:ext cx="10032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4B700CBA-3D5A-9407-E7B6-2955A380858A}"/>
              </a:ext>
            </a:extLst>
          </p:cNvPr>
          <p:cNvSpPr txBox="1"/>
          <p:nvPr/>
        </p:nvSpPr>
        <p:spPr>
          <a:xfrm>
            <a:off x="2756082" y="2807599"/>
            <a:ext cx="3106941"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41" name="TextBox 40">
            <a:extLst>
              <a:ext uri="{FF2B5EF4-FFF2-40B4-BE49-F238E27FC236}">
                <a16:creationId xmlns:a16="http://schemas.microsoft.com/office/drawing/2014/main" id="{76CEE9D9-E925-4B6E-4C84-A498063F00DE}"/>
              </a:ext>
            </a:extLst>
          </p:cNvPr>
          <p:cNvSpPr txBox="1"/>
          <p:nvPr/>
        </p:nvSpPr>
        <p:spPr>
          <a:xfrm>
            <a:off x="205881" y="3233880"/>
            <a:ext cx="6168147" cy="707886"/>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James 2:17 </a:t>
            </a:r>
            <a:r>
              <a:rPr lang="en-US" sz="2000" dirty="0">
                <a:latin typeface="Arial" panose="020B0604020202020204" pitchFamily="34" charset="0"/>
                <a:cs typeface="Arial" panose="020B0604020202020204" pitchFamily="34" charset="0"/>
              </a:rPr>
              <a:t>…</a:t>
            </a:r>
            <a:r>
              <a:rPr lang="en-US" sz="2000" u="heavy" dirty="0">
                <a:uFill>
                  <a:solidFill>
                    <a:srgbClr val="FF0000"/>
                  </a:solidFill>
                </a:uFill>
                <a:latin typeface="Arial" panose="020B0604020202020204" pitchFamily="34" charset="0"/>
                <a:cs typeface="Arial" panose="020B0604020202020204" pitchFamily="34" charset="0"/>
              </a:rPr>
              <a:t>faith</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by itself</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if it does not have works</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is dead</a:t>
            </a:r>
            <a:r>
              <a:rPr lang="en-US" sz="2000" dirty="0">
                <a:latin typeface="Arial" panose="020B0604020202020204" pitchFamily="34" charset="0"/>
                <a:cs typeface="Arial" panose="020B0604020202020204" pitchFamily="34" charset="0"/>
              </a:rPr>
              <a:t>.</a:t>
            </a:r>
          </a:p>
        </p:txBody>
      </p:sp>
      <p:sp>
        <p:nvSpPr>
          <p:cNvPr id="43" name="TextBox 42">
            <a:extLst>
              <a:ext uri="{FF2B5EF4-FFF2-40B4-BE49-F238E27FC236}">
                <a16:creationId xmlns:a16="http://schemas.microsoft.com/office/drawing/2014/main" id="{E6AB4544-F82D-5179-7F0A-C26CE1D2A72C}"/>
              </a:ext>
            </a:extLst>
          </p:cNvPr>
          <p:cNvSpPr txBox="1"/>
          <p:nvPr/>
        </p:nvSpPr>
        <p:spPr>
          <a:xfrm>
            <a:off x="203733" y="3888560"/>
            <a:ext cx="6168147" cy="400110"/>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James 2:20 </a:t>
            </a:r>
            <a:r>
              <a:rPr lang="en-US" sz="2000" dirty="0">
                <a:latin typeface="Arial" panose="020B0604020202020204" pitchFamily="34" charset="0"/>
                <a:cs typeface="Arial" panose="020B0604020202020204" pitchFamily="34" charset="0"/>
              </a:rPr>
              <a:t>…</a:t>
            </a:r>
            <a:r>
              <a:rPr lang="en-US" sz="2000" u="heavy" dirty="0">
                <a:uFill>
                  <a:solidFill>
                    <a:srgbClr val="FF0000"/>
                  </a:solidFill>
                </a:uFill>
                <a:latin typeface="Arial" panose="020B0604020202020204" pitchFamily="34" charset="0"/>
                <a:cs typeface="Arial" panose="020B0604020202020204" pitchFamily="34" charset="0"/>
              </a:rPr>
              <a:t>faith</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without works</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is dead</a:t>
            </a:r>
          </a:p>
        </p:txBody>
      </p:sp>
      <p:sp>
        <p:nvSpPr>
          <p:cNvPr id="72" name="TextBox 71">
            <a:extLst>
              <a:ext uri="{FF2B5EF4-FFF2-40B4-BE49-F238E27FC236}">
                <a16:creationId xmlns:a16="http://schemas.microsoft.com/office/drawing/2014/main" id="{378F3685-D5C5-AA87-C0E4-6D3A8CBBA06B}"/>
              </a:ext>
            </a:extLst>
          </p:cNvPr>
          <p:cNvSpPr txBox="1"/>
          <p:nvPr/>
        </p:nvSpPr>
        <p:spPr>
          <a:xfrm>
            <a:off x="216612" y="4262042"/>
            <a:ext cx="6168147" cy="400110"/>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James 2:22 </a:t>
            </a:r>
            <a:r>
              <a:rPr lang="en-US" sz="2000" dirty="0">
                <a:latin typeface="Arial" panose="020B0604020202020204" pitchFamily="34" charset="0"/>
                <a:cs typeface="Arial" panose="020B0604020202020204" pitchFamily="34" charset="0"/>
              </a:rPr>
              <a:t>…</a:t>
            </a:r>
            <a:r>
              <a:rPr lang="en-US" sz="2000" u="heavy" dirty="0">
                <a:uFill>
                  <a:solidFill>
                    <a:srgbClr val="FF0000"/>
                  </a:solidFill>
                </a:uFill>
                <a:latin typeface="Arial" panose="020B0604020202020204" pitchFamily="34" charset="0"/>
                <a:cs typeface="Arial" panose="020B0604020202020204" pitchFamily="34" charset="0"/>
              </a:rPr>
              <a:t>by works</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faith</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was made</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perfect</a:t>
            </a:r>
          </a:p>
        </p:txBody>
      </p:sp>
      <p:sp>
        <p:nvSpPr>
          <p:cNvPr id="74" name="TextBox 73">
            <a:extLst>
              <a:ext uri="{FF2B5EF4-FFF2-40B4-BE49-F238E27FC236}">
                <a16:creationId xmlns:a16="http://schemas.microsoft.com/office/drawing/2014/main" id="{87623886-5265-6DB6-5C94-777E1BCD9D04}"/>
              </a:ext>
            </a:extLst>
          </p:cNvPr>
          <p:cNvSpPr txBox="1"/>
          <p:nvPr/>
        </p:nvSpPr>
        <p:spPr>
          <a:xfrm>
            <a:off x="214464" y="4646264"/>
            <a:ext cx="6168147" cy="1631216"/>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James 2:24 </a:t>
            </a:r>
            <a:r>
              <a:rPr lang="en-US" sz="2000" dirty="0">
                <a:latin typeface="Arial" panose="020B0604020202020204" pitchFamily="34" charset="0"/>
                <a:cs typeface="Arial" panose="020B0604020202020204" pitchFamily="34" charset="0"/>
              </a:rPr>
              <a:t>…a </a:t>
            </a:r>
            <a:r>
              <a:rPr lang="en-US" sz="2000" u="heavy" dirty="0">
                <a:uFill>
                  <a:solidFill>
                    <a:srgbClr val="FF0000"/>
                  </a:solidFill>
                </a:uFill>
                <a:latin typeface="Arial" panose="020B0604020202020204" pitchFamily="34" charset="0"/>
                <a:cs typeface="Arial" panose="020B0604020202020204" pitchFamily="34" charset="0"/>
              </a:rPr>
              <a:t>man is justified by works</a:t>
            </a:r>
            <a:r>
              <a:rPr lang="en-US" sz="2000" dirty="0">
                <a:latin typeface="Arial" panose="020B0604020202020204" pitchFamily="34" charset="0"/>
                <a:cs typeface="Arial" panose="020B0604020202020204" pitchFamily="34" charset="0"/>
              </a:rPr>
              <a:t>, and       			            </a:t>
            </a:r>
            <a:r>
              <a:rPr lang="en-US" sz="2000" u="heavy" dirty="0">
                <a:uFill>
                  <a:solidFill>
                    <a:srgbClr val="FF0000"/>
                  </a:solidFill>
                </a:uFill>
                <a:latin typeface="Arial" panose="020B0604020202020204" pitchFamily="34" charset="0"/>
                <a:cs typeface="Arial" panose="020B0604020202020204" pitchFamily="34" charset="0"/>
              </a:rPr>
              <a:t>not by</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faith only</a:t>
            </a:r>
            <a:r>
              <a:rPr lang="en-US" sz="2000" dirty="0">
                <a:latin typeface="Arial" panose="020B0604020202020204" pitchFamily="34" charset="0"/>
                <a:cs typeface="Arial" panose="020B0604020202020204" pitchFamily="34" charset="0"/>
              </a:rPr>
              <a:t>.</a:t>
            </a:r>
          </a:p>
          <a:p>
            <a:r>
              <a:rPr lang="en-US" sz="2000" dirty="0">
                <a:solidFill>
                  <a:srgbClr val="333399"/>
                </a:solidFill>
                <a:latin typeface="Arial" panose="020B0604020202020204" pitchFamily="34" charset="0"/>
                <a:cs typeface="Arial" panose="020B0604020202020204" pitchFamily="34" charset="0"/>
              </a:rPr>
              <a:t>James 2:26                                                              </a:t>
            </a:r>
            <a:r>
              <a:rPr lang="en-US" sz="2000" dirty="0">
                <a:latin typeface="Arial" panose="020B0604020202020204" pitchFamily="34" charset="0"/>
                <a:cs typeface="Arial" panose="020B0604020202020204" pitchFamily="34" charset="0"/>
              </a:rPr>
              <a:t>For as the body without the spirit is dead,                so </a:t>
            </a:r>
            <a:r>
              <a:rPr lang="en-US" sz="2000" u="heavy" dirty="0">
                <a:uFill>
                  <a:solidFill>
                    <a:srgbClr val="FF0000"/>
                  </a:solidFill>
                </a:uFill>
                <a:latin typeface="Arial" panose="020B0604020202020204" pitchFamily="34" charset="0"/>
                <a:cs typeface="Arial" panose="020B0604020202020204" pitchFamily="34" charset="0"/>
              </a:rPr>
              <a:t>faith</a:t>
            </a:r>
            <a:r>
              <a:rPr lang="en-US" sz="2000" u="sng"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without works</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is dead</a:t>
            </a:r>
            <a:r>
              <a:rPr lang="en-US" sz="2000" dirty="0">
                <a:latin typeface="Arial" panose="020B0604020202020204" pitchFamily="34" charset="0"/>
                <a:cs typeface="Arial" panose="020B0604020202020204" pitchFamily="34" charset="0"/>
              </a:rPr>
              <a:t> also.</a:t>
            </a:r>
          </a:p>
        </p:txBody>
      </p:sp>
    </p:spTree>
    <p:extLst>
      <p:ext uri="{BB962C8B-B14F-4D97-AF65-F5344CB8AC3E}">
        <p14:creationId xmlns:p14="http://schemas.microsoft.com/office/powerpoint/2010/main" val="763614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2"/>
                                        </p:tgtEl>
                                        <p:attrNameLst>
                                          <p:attrName>style.visibility</p:attrName>
                                        </p:attrNameLst>
                                      </p:cBhvr>
                                      <p:to>
                                        <p:strVal val="visible"/>
                                      </p:to>
                                    </p:set>
                                    <p:animEffect transition="in" filter="wipe(left)">
                                      <p:cBhvr>
                                        <p:cTn id="17" dur="500"/>
                                        <p:tgtEl>
                                          <p:spTgt spid="7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4">
                                            <p:txEl>
                                              <p:pRg st="0" end="0"/>
                                            </p:txEl>
                                          </p:spTgt>
                                        </p:tgtEl>
                                        <p:attrNameLst>
                                          <p:attrName>style.visibility</p:attrName>
                                        </p:attrNameLst>
                                      </p:cBhvr>
                                      <p:to>
                                        <p:strVal val="visible"/>
                                      </p:to>
                                    </p:set>
                                    <p:animEffect transition="in" filter="wipe(left)">
                                      <p:cBhvr>
                                        <p:cTn id="22" dur="500"/>
                                        <p:tgtEl>
                                          <p:spTgt spid="7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4">
                                            <p:txEl>
                                              <p:pRg st="1" end="1"/>
                                            </p:txEl>
                                          </p:spTgt>
                                        </p:tgtEl>
                                        <p:attrNameLst>
                                          <p:attrName>style.visibility</p:attrName>
                                        </p:attrNameLst>
                                      </p:cBhvr>
                                      <p:to>
                                        <p:strVal val="visible"/>
                                      </p:to>
                                    </p:set>
                                    <p:animEffect transition="in" filter="wipe(up)">
                                      <p:cBhvr>
                                        <p:cTn id="27" dur="500"/>
                                        <p:tgtEl>
                                          <p:spTgt spid="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3" grpId="0"/>
      <p:bldP spid="72" grpId="0"/>
      <p:bldP spid="7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What does it profit, my brethren, if someone says he has faith but does not have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Can faith save him?</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2" name="Group 4">
            <a:extLst>
              <a:ext uri="{FF2B5EF4-FFF2-40B4-BE49-F238E27FC236}">
                <a16:creationId xmlns:a16="http://schemas.microsoft.com/office/drawing/2014/main" id="{FFA55EE7-8ECF-044A-8590-F96959F4A88A}"/>
              </a:ext>
            </a:extLst>
          </p:cNvPr>
          <p:cNvGrpSpPr>
            <a:grpSpLocks/>
          </p:cNvGrpSpPr>
          <p:nvPr/>
        </p:nvGrpSpPr>
        <p:grpSpPr bwMode="auto">
          <a:xfrm>
            <a:off x="6684135" y="4621379"/>
            <a:ext cx="5379612" cy="2176528"/>
            <a:chOff x="24" y="40"/>
            <a:chExt cx="3432" cy="4662"/>
          </a:xfrm>
        </p:grpSpPr>
        <p:grpSp>
          <p:nvGrpSpPr>
            <p:cNvPr id="47"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2"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4"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56"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7"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1"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2"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5"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3"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1"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4" name="Straight Connector 63">
            <a:extLst>
              <a:ext uri="{FF2B5EF4-FFF2-40B4-BE49-F238E27FC236}">
                <a16:creationId xmlns:a16="http://schemas.microsoft.com/office/drawing/2014/main" id="{DE56AD4E-08A7-E4FD-65AF-64F0E684568A}"/>
              </a:ext>
            </a:extLst>
          </p:cNvPr>
          <p:cNvCxnSpPr>
            <a:cxnSpLocks/>
          </p:cNvCxnSpPr>
          <p:nvPr/>
        </p:nvCxnSpPr>
        <p:spPr>
          <a:xfrm>
            <a:off x="6964804" y="5288928"/>
            <a:ext cx="471633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8507572E-4DE4-AE6D-1656-E2196C3699D7}"/>
              </a:ext>
            </a:extLst>
          </p:cNvPr>
          <p:cNvCxnSpPr>
            <a:cxnSpLocks/>
          </p:cNvCxnSpPr>
          <p:nvPr/>
        </p:nvCxnSpPr>
        <p:spPr>
          <a:xfrm>
            <a:off x="6924019" y="5570118"/>
            <a:ext cx="2194223"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EF494769-5B9E-BC76-9184-6CBEBDD2A3F8}"/>
              </a:ext>
            </a:extLst>
          </p:cNvPr>
          <p:cNvCxnSpPr>
            <a:cxnSpLocks/>
          </p:cNvCxnSpPr>
          <p:nvPr/>
        </p:nvCxnSpPr>
        <p:spPr>
          <a:xfrm>
            <a:off x="9156879" y="5570118"/>
            <a:ext cx="965916"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10599313" y="5593728"/>
            <a:ext cx="86073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F20B7212-FE67-BFDD-8DD2-D22FB76503C6}"/>
              </a:ext>
            </a:extLst>
          </p:cNvPr>
          <p:cNvCxnSpPr>
            <a:cxnSpLocks/>
          </p:cNvCxnSpPr>
          <p:nvPr/>
        </p:nvCxnSpPr>
        <p:spPr>
          <a:xfrm>
            <a:off x="6964804" y="5902822"/>
            <a:ext cx="112312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E153D26C-A2DB-D03C-3A6C-BC9F46E74EF4}"/>
              </a:ext>
            </a:extLst>
          </p:cNvPr>
          <p:cNvCxnSpPr>
            <a:cxnSpLocks/>
          </p:cNvCxnSpPr>
          <p:nvPr/>
        </p:nvCxnSpPr>
        <p:spPr>
          <a:xfrm flipV="1">
            <a:off x="8597424" y="5877064"/>
            <a:ext cx="3083714" cy="1717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 name="Straight Connector 2">
            <a:extLst>
              <a:ext uri="{FF2B5EF4-FFF2-40B4-BE49-F238E27FC236}">
                <a16:creationId xmlns:a16="http://schemas.microsoft.com/office/drawing/2014/main" id="{99F81678-9F1F-0B46-7153-919F311E0FBF}"/>
              </a:ext>
            </a:extLst>
          </p:cNvPr>
          <p:cNvCxnSpPr>
            <a:cxnSpLocks/>
          </p:cNvCxnSpPr>
          <p:nvPr/>
        </p:nvCxnSpPr>
        <p:spPr>
          <a:xfrm>
            <a:off x="394508" y="3123130"/>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43D2E1BC-823C-AC7D-B703-E6C7469D4EE5}"/>
              </a:ext>
            </a:extLst>
          </p:cNvPr>
          <p:cNvCxnSpPr>
            <a:cxnSpLocks/>
          </p:cNvCxnSpPr>
          <p:nvPr/>
        </p:nvCxnSpPr>
        <p:spPr>
          <a:xfrm>
            <a:off x="941417" y="3136009"/>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FCAC9989-2E75-A272-A5F7-55B0B759E50A}"/>
              </a:ext>
            </a:extLst>
          </p:cNvPr>
          <p:cNvCxnSpPr>
            <a:cxnSpLocks/>
          </p:cNvCxnSpPr>
          <p:nvPr/>
        </p:nvCxnSpPr>
        <p:spPr>
          <a:xfrm>
            <a:off x="1469456" y="3140306"/>
            <a:ext cx="10032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TextBox 49">
            <a:extLst>
              <a:ext uri="{FF2B5EF4-FFF2-40B4-BE49-F238E27FC236}">
                <a16:creationId xmlns:a16="http://schemas.microsoft.com/office/drawing/2014/main" id="{4B700CBA-3D5A-9407-E7B6-2955A380858A}"/>
              </a:ext>
            </a:extLst>
          </p:cNvPr>
          <p:cNvSpPr txBox="1"/>
          <p:nvPr/>
        </p:nvSpPr>
        <p:spPr>
          <a:xfrm>
            <a:off x="2756082" y="2807599"/>
            <a:ext cx="3106941"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Can conviction save him?</a:t>
            </a:r>
          </a:p>
        </p:txBody>
      </p:sp>
      <p:sp>
        <p:nvSpPr>
          <p:cNvPr id="41" name="TextBox 40">
            <a:extLst>
              <a:ext uri="{FF2B5EF4-FFF2-40B4-BE49-F238E27FC236}">
                <a16:creationId xmlns:a16="http://schemas.microsoft.com/office/drawing/2014/main" id="{76CEE9D9-E925-4B6E-4C84-A498063F00DE}"/>
              </a:ext>
            </a:extLst>
          </p:cNvPr>
          <p:cNvSpPr txBox="1"/>
          <p:nvPr/>
        </p:nvSpPr>
        <p:spPr>
          <a:xfrm>
            <a:off x="205881" y="3233880"/>
            <a:ext cx="6168147" cy="1015663"/>
          </a:xfrm>
          <a:prstGeom prst="rect">
            <a:avLst/>
          </a:prstGeom>
          <a:noFill/>
        </p:spPr>
        <p:txBody>
          <a:bodyPr wrap="square" rtlCol="0">
            <a:spAutoFit/>
          </a:bodyPr>
          <a:lstStyle/>
          <a:p>
            <a:pPr lvl="0"/>
            <a:r>
              <a:rPr lang="en-US" sz="2000" dirty="0">
                <a:solidFill>
                  <a:srgbClr val="333399"/>
                </a:solidFill>
                <a:latin typeface="Arial" panose="020B0604020202020204" pitchFamily="34" charset="0"/>
                <a:cs typeface="Arial" panose="020B0604020202020204" pitchFamily="34" charset="0"/>
              </a:rPr>
              <a:t>James 4:17 </a:t>
            </a:r>
            <a:r>
              <a:rPr lang="en-US" sz="2000" baseline="30000" dirty="0">
                <a:solidFill>
                  <a:srgbClr val="333399"/>
                </a:solidFill>
                <a:latin typeface="Arial" panose="020B0604020202020204" pitchFamily="34" charset="0"/>
                <a:cs typeface="Arial" panose="020B0604020202020204" pitchFamily="34" charset="0"/>
              </a:rPr>
              <a:t>NKJV </a:t>
            </a:r>
          </a:p>
          <a:p>
            <a:pPr lvl="0"/>
            <a:r>
              <a:rPr lang="en-US" sz="2000" dirty="0">
                <a:latin typeface="Arial" panose="020B0604020202020204" pitchFamily="34" charset="0"/>
                <a:cs typeface="Arial" panose="020B0604020202020204" pitchFamily="34" charset="0"/>
              </a:rPr>
              <a:t>Therefore, to him who knows to do good               and does not do it, to him it is sin.</a:t>
            </a:r>
          </a:p>
        </p:txBody>
      </p:sp>
      <p:sp>
        <p:nvSpPr>
          <p:cNvPr id="65" name="TextBox 64">
            <a:extLst>
              <a:ext uri="{FF2B5EF4-FFF2-40B4-BE49-F238E27FC236}">
                <a16:creationId xmlns:a16="http://schemas.microsoft.com/office/drawing/2014/main" id="{FDB09946-D87C-349B-928E-8E101379B025}"/>
              </a:ext>
            </a:extLst>
          </p:cNvPr>
          <p:cNvSpPr txBox="1"/>
          <p:nvPr/>
        </p:nvSpPr>
        <p:spPr>
          <a:xfrm>
            <a:off x="214464" y="4697780"/>
            <a:ext cx="6168147" cy="1631216"/>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James 2:24 </a:t>
            </a:r>
            <a:r>
              <a:rPr lang="en-US" sz="2000" dirty="0">
                <a:latin typeface="Arial" panose="020B0604020202020204" pitchFamily="34" charset="0"/>
                <a:cs typeface="Arial" panose="020B0604020202020204" pitchFamily="34" charset="0"/>
              </a:rPr>
              <a:t>…a </a:t>
            </a:r>
            <a:r>
              <a:rPr lang="en-US" sz="2000" u="heavy" dirty="0">
                <a:uFill>
                  <a:solidFill>
                    <a:srgbClr val="FF0000"/>
                  </a:solidFill>
                </a:uFill>
                <a:latin typeface="Arial" panose="020B0604020202020204" pitchFamily="34" charset="0"/>
                <a:cs typeface="Arial" panose="020B0604020202020204" pitchFamily="34" charset="0"/>
              </a:rPr>
              <a:t>man is justified by works</a:t>
            </a:r>
            <a:r>
              <a:rPr lang="en-US" sz="2000" dirty="0">
                <a:latin typeface="Arial" panose="020B0604020202020204" pitchFamily="34" charset="0"/>
                <a:cs typeface="Arial" panose="020B0604020202020204" pitchFamily="34" charset="0"/>
              </a:rPr>
              <a:t>, and       			            </a:t>
            </a:r>
            <a:r>
              <a:rPr lang="en-US" sz="2000" u="heavy" dirty="0">
                <a:uFill>
                  <a:solidFill>
                    <a:srgbClr val="FF0000"/>
                  </a:solidFill>
                </a:uFill>
                <a:latin typeface="Arial" panose="020B0604020202020204" pitchFamily="34" charset="0"/>
                <a:cs typeface="Arial" panose="020B0604020202020204" pitchFamily="34" charset="0"/>
              </a:rPr>
              <a:t>not by</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faith only</a:t>
            </a:r>
            <a:r>
              <a:rPr lang="en-US" sz="2000" dirty="0">
                <a:latin typeface="Arial" panose="020B0604020202020204" pitchFamily="34" charset="0"/>
                <a:cs typeface="Arial" panose="020B0604020202020204" pitchFamily="34" charset="0"/>
              </a:rPr>
              <a:t>.</a:t>
            </a:r>
          </a:p>
          <a:p>
            <a:r>
              <a:rPr lang="en-US" sz="2000" dirty="0">
                <a:solidFill>
                  <a:srgbClr val="333399"/>
                </a:solidFill>
                <a:latin typeface="Arial" panose="020B0604020202020204" pitchFamily="34" charset="0"/>
                <a:cs typeface="Arial" panose="020B0604020202020204" pitchFamily="34" charset="0"/>
              </a:rPr>
              <a:t>James 2:26                                                              </a:t>
            </a:r>
            <a:r>
              <a:rPr lang="en-US" sz="2000" dirty="0">
                <a:latin typeface="Arial" panose="020B0604020202020204" pitchFamily="34" charset="0"/>
                <a:cs typeface="Arial" panose="020B0604020202020204" pitchFamily="34" charset="0"/>
              </a:rPr>
              <a:t>For as the body without the spirit is dead,                so </a:t>
            </a:r>
            <a:r>
              <a:rPr lang="en-US" sz="2000" u="heavy" dirty="0">
                <a:uFill>
                  <a:solidFill>
                    <a:srgbClr val="FF0000"/>
                  </a:solidFill>
                </a:uFill>
                <a:latin typeface="Arial" panose="020B0604020202020204" pitchFamily="34" charset="0"/>
                <a:cs typeface="Arial" panose="020B0604020202020204" pitchFamily="34" charset="0"/>
              </a:rPr>
              <a:t>faith</a:t>
            </a:r>
            <a:r>
              <a:rPr lang="en-US" sz="2000" u="sng"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without works</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is dead</a:t>
            </a:r>
            <a:r>
              <a:rPr lang="en-US" sz="2000" dirty="0">
                <a:latin typeface="Arial" panose="020B0604020202020204" pitchFamily="34" charset="0"/>
                <a:cs typeface="Arial" panose="020B0604020202020204" pitchFamily="34" charset="0"/>
              </a:rPr>
              <a:t> also.</a:t>
            </a:r>
          </a:p>
        </p:txBody>
      </p:sp>
      <p:sp>
        <p:nvSpPr>
          <p:cNvPr id="67" name="TextBox 66">
            <a:extLst>
              <a:ext uri="{FF2B5EF4-FFF2-40B4-BE49-F238E27FC236}">
                <a16:creationId xmlns:a16="http://schemas.microsoft.com/office/drawing/2014/main" id="{5F3B3C24-D269-24D4-C626-017A5894638F}"/>
              </a:ext>
            </a:extLst>
          </p:cNvPr>
          <p:cNvSpPr txBox="1"/>
          <p:nvPr/>
        </p:nvSpPr>
        <p:spPr>
          <a:xfrm>
            <a:off x="216612" y="4262042"/>
            <a:ext cx="6168147" cy="400110"/>
          </a:xfrm>
          <a:prstGeom prst="rect">
            <a:avLst/>
          </a:prstGeom>
          <a:noFill/>
        </p:spPr>
        <p:txBody>
          <a:bodyPr wrap="square" rtlCol="0">
            <a:spAutoFit/>
          </a:bodyPr>
          <a:lstStyle/>
          <a:p>
            <a:r>
              <a:rPr lang="en-US" sz="2000" dirty="0">
                <a:solidFill>
                  <a:srgbClr val="333399"/>
                </a:solidFill>
                <a:latin typeface="Arial" panose="020B0604020202020204" pitchFamily="34" charset="0"/>
                <a:cs typeface="Arial" panose="020B0604020202020204" pitchFamily="34" charset="0"/>
              </a:rPr>
              <a:t>James 2:22 </a:t>
            </a:r>
            <a:r>
              <a:rPr lang="en-US" sz="2000" dirty="0">
                <a:latin typeface="Arial" panose="020B0604020202020204" pitchFamily="34" charset="0"/>
                <a:cs typeface="Arial" panose="020B0604020202020204" pitchFamily="34" charset="0"/>
              </a:rPr>
              <a:t>…</a:t>
            </a:r>
            <a:r>
              <a:rPr lang="en-US" sz="2000" u="heavy" dirty="0">
                <a:uFill>
                  <a:solidFill>
                    <a:srgbClr val="FF0000"/>
                  </a:solidFill>
                </a:uFill>
                <a:latin typeface="Arial" panose="020B0604020202020204" pitchFamily="34" charset="0"/>
                <a:cs typeface="Arial" panose="020B0604020202020204" pitchFamily="34" charset="0"/>
              </a:rPr>
              <a:t>by works</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faith</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was made</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perfect</a:t>
            </a:r>
          </a:p>
        </p:txBody>
      </p:sp>
    </p:spTree>
    <p:extLst>
      <p:ext uri="{BB962C8B-B14F-4D97-AF65-F5344CB8AC3E}">
        <p14:creationId xmlns:p14="http://schemas.microsoft.com/office/powerpoint/2010/main" val="363927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up)">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wipe(left)">
                                      <p:cBhvr>
                                        <p:cTn id="12" dur="500"/>
                                        <p:tgtEl>
                                          <p:spTgt spid="6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5">
                                            <p:txEl>
                                              <p:pRg st="0" end="0"/>
                                            </p:txEl>
                                          </p:spTgt>
                                        </p:tgtEl>
                                        <p:attrNameLst>
                                          <p:attrName>style.visibility</p:attrName>
                                        </p:attrNameLst>
                                      </p:cBhvr>
                                      <p:to>
                                        <p:strVal val="visible"/>
                                      </p:to>
                                    </p:set>
                                    <p:animEffect transition="in" filter="wipe(left)">
                                      <p:cBhvr>
                                        <p:cTn id="17" dur="500"/>
                                        <p:tgtEl>
                                          <p:spTgt spid="6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5">
                                            <p:txEl>
                                              <p:pRg st="1" end="1"/>
                                            </p:txEl>
                                          </p:spTgt>
                                        </p:tgtEl>
                                        <p:attrNameLst>
                                          <p:attrName>style.visibility</p:attrName>
                                        </p:attrNameLst>
                                      </p:cBhvr>
                                      <p:to>
                                        <p:strVal val="visible"/>
                                      </p:to>
                                    </p:set>
                                    <p:animEffect transition="in" filter="wipe(up)">
                                      <p:cBhvr>
                                        <p:cTn id="22" dur="500"/>
                                        <p:tgtEl>
                                          <p:spTgt spid="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65" grpId="0" uiExpand="1" build="p"/>
      <p:bldP spid="6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761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grpSp>
        <p:nvGrpSpPr>
          <p:cNvPr id="7" name="Group 6">
            <a:extLst>
              <a:ext uri="{FF2B5EF4-FFF2-40B4-BE49-F238E27FC236}">
                <a16:creationId xmlns:a16="http://schemas.microsoft.com/office/drawing/2014/main" id="{6C938ED3-5F8B-4335-CBA4-472A5A1C4C30}"/>
              </a:ext>
            </a:extLst>
          </p:cNvPr>
          <p:cNvGrpSpPr/>
          <p:nvPr/>
        </p:nvGrpSpPr>
        <p:grpSpPr>
          <a:xfrm>
            <a:off x="224863" y="953042"/>
            <a:ext cx="5756064" cy="1036511"/>
            <a:chOff x="224863" y="953042"/>
            <a:chExt cx="5756064" cy="1036511"/>
          </a:xfrm>
        </p:grpSpPr>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when</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you fall into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various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a:t>
              </a:r>
              <a:r>
                <a:rPr kumimoji="0" lang="en-US" altLang="en-US" sz="20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the testing of your faith produces patience</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p:txBody>
        </p:sp>
        <p:sp>
          <p:nvSpPr>
            <p:cNvPr id="2" name="TextBox 1">
              <a:extLst>
                <a:ext uri="{FF2B5EF4-FFF2-40B4-BE49-F238E27FC236}">
                  <a16:creationId xmlns:a16="http://schemas.microsoft.com/office/drawing/2014/main" id="{94881DBE-8243-3D3D-9D4A-502E3E6C5615}"/>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grpSp>
      <p:sp>
        <p:nvSpPr>
          <p:cNvPr id="6" name="Title 1">
            <a:extLst>
              <a:ext uri="{FF2B5EF4-FFF2-40B4-BE49-F238E27FC236}">
                <a16:creationId xmlns:a16="http://schemas.microsoft.com/office/drawing/2014/main" id="{EFD3EA16-066A-AC7C-35F5-035BC8E6721C}"/>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spTree>
    <p:extLst>
      <p:ext uri="{BB962C8B-B14F-4D97-AF65-F5344CB8AC3E}">
        <p14:creationId xmlns:p14="http://schemas.microsoft.com/office/powerpoint/2010/main" val="223659640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outVertical)">
                                      <p:cBhvr>
                                        <p:cTn id="7" dur="500"/>
                                        <p:tgtEl>
                                          <p:spTgt spid="7"/>
                                        </p:tgtEl>
                                      </p:cBhvr>
                                    </p:animEffect>
                                  </p:childTnLst>
                                </p:cTn>
                              </p:par>
                              <p:par>
                                <p:cTn id="8" presetID="16" presetClass="entr" presetSubtype="37"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out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B02D70B1-18E5-D3F0-6234-90F598A49305}"/>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spTree>
    <p:extLst>
      <p:ext uri="{BB962C8B-B14F-4D97-AF65-F5344CB8AC3E}">
        <p14:creationId xmlns:p14="http://schemas.microsoft.com/office/powerpoint/2010/main" val="225461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…receive with meekness the implanted word, which is able to save your souls.</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Tree>
    <p:extLst>
      <p:ext uri="{BB962C8B-B14F-4D97-AF65-F5344CB8AC3E}">
        <p14:creationId xmlns:p14="http://schemas.microsoft.com/office/powerpoint/2010/main" val="237383695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outVertic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left)">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left)">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left)">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left)">
                                      <p:cBhvr>
                                        <p:cTn id="27" dur="500"/>
                                        <p:tgtEl>
                                          <p:spTgt spid="4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8">
                                            <p:txEl>
                                              <p:pRg st="0" end="0"/>
                                            </p:txEl>
                                          </p:spTgt>
                                        </p:tgtEl>
                                        <p:attrNameLst>
                                          <p:attrName>style.visibility</p:attrName>
                                        </p:attrNameLst>
                                      </p:cBhvr>
                                      <p:to>
                                        <p:strVal val="visible"/>
                                      </p:to>
                                    </p:set>
                                    <p:animEffect transition="in" filter="wipe(up)">
                                      <p:cBhvr>
                                        <p:cTn id="32" dur="500"/>
                                        <p:tgtEl>
                                          <p:spTgt spid="48">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8">
                                            <p:txEl>
                                              <p:pRg st="1" end="1"/>
                                            </p:txEl>
                                          </p:spTgt>
                                        </p:tgtEl>
                                        <p:attrNameLst>
                                          <p:attrName>style.visibility</p:attrName>
                                        </p:attrNameLst>
                                      </p:cBhvr>
                                      <p:to>
                                        <p:strVal val="visible"/>
                                      </p:to>
                                    </p:set>
                                    <p:animEffect transition="in" filter="wipe(up)">
                                      <p:cBhvr>
                                        <p:cTn id="37" dur="500"/>
                                        <p:tgtEl>
                                          <p:spTgt spid="48">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9">
                                            <p:txEl>
                                              <p:pRg st="0" end="0"/>
                                            </p:txEl>
                                          </p:spTgt>
                                        </p:tgtEl>
                                        <p:attrNameLst>
                                          <p:attrName>style.visibility</p:attrName>
                                        </p:attrNameLst>
                                      </p:cBhvr>
                                      <p:to>
                                        <p:strVal val="visible"/>
                                      </p:to>
                                    </p:set>
                                    <p:animEffect transition="in" filter="wipe(up)">
                                      <p:cBhvr>
                                        <p:cTn id="42" dur="500"/>
                                        <p:tgtEl>
                                          <p:spTgt spid="4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9">
                                            <p:txEl>
                                              <p:pRg st="1" end="1"/>
                                            </p:txEl>
                                          </p:spTgt>
                                        </p:tgtEl>
                                        <p:attrNameLst>
                                          <p:attrName>style.visibility</p:attrName>
                                        </p:attrNameLst>
                                      </p:cBhvr>
                                      <p:to>
                                        <p:strVal val="visible"/>
                                      </p:to>
                                    </p:set>
                                    <p:animEffect transition="in" filter="wipe(up)">
                                      <p:cBhvr>
                                        <p:cTn id="47" dur="500"/>
                                        <p:tgtEl>
                                          <p:spTgt spid="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build="p"/>
      <p:bldP spid="4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 meekness</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the implanted word, which is able to save your souls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3" name="TextBox 2">
            <a:extLst>
              <a:ext uri="{FF2B5EF4-FFF2-40B4-BE49-F238E27FC236}">
                <a16:creationId xmlns:a16="http://schemas.microsoft.com/office/drawing/2014/main" id="{0FB4D7A9-103B-6E43-1E09-677700B4E83D}"/>
              </a:ext>
            </a:extLst>
          </p:cNvPr>
          <p:cNvSpPr txBox="1"/>
          <p:nvPr/>
        </p:nvSpPr>
        <p:spPr>
          <a:xfrm>
            <a:off x="292991" y="2970450"/>
            <a:ext cx="6123904" cy="1938992"/>
          </a:xfrm>
          <a:prstGeom prst="rect">
            <a:avLst/>
          </a:prstGeom>
          <a:noFill/>
        </p:spPr>
        <p:txBody>
          <a:bodyPr wrap="square">
            <a:spAutoFit/>
          </a:bodyPr>
          <a:lstStyle/>
          <a:p>
            <a:r>
              <a:rPr lang="en-US" sz="2000" baseline="30000" dirty="0">
                <a:solidFill>
                  <a:srgbClr val="333399"/>
                </a:solidFill>
                <a:latin typeface="Arial" panose="020B0604020202020204" pitchFamily="34" charset="0"/>
                <a:cs typeface="Arial" panose="020B0604020202020204" pitchFamily="34" charset="0"/>
              </a:rPr>
              <a:t>22 </a:t>
            </a:r>
            <a:r>
              <a:rPr lang="en-US" sz="2000" dirty="0">
                <a:latin typeface="Arial" panose="020B0604020202020204" pitchFamily="34" charset="0"/>
                <a:cs typeface="Arial" panose="020B0604020202020204" pitchFamily="34" charset="0"/>
              </a:rPr>
              <a:t>But be doers of the word, and not hearers only, deceiving yourselves.</a:t>
            </a:r>
            <a:r>
              <a:rPr lang="en-US" sz="2000" baseline="30000" dirty="0">
                <a:solidFill>
                  <a:srgbClr val="333399"/>
                </a:solidFill>
                <a:latin typeface="Arial" panose="020B0604020202020204" pitchFamily="34" charset="0"/>
                <a:cs typeface="Arial" panose="020B0604020202020204" pitchFamily="34" charset="0"/>
              </a:rPr>
              <a:t> 23 </a:t>
            </a:r>
            <a:r>
              <a:rPr lang="en-US" sz="2000" dirty="0">
                <a:latin typeface="Arial" panose="020B0604020202020204" pitchFamily="34" charset="0"/>
                <a:cs typeface="Arial" panose="020B0604020202020204" pitchFamily="34" charset="0"/>
              </a:rPr>
              <a:t>For if anyone is a hearer of the word and not a doer, he is like a man observing his natural face in a mirror;</a:t>
            </a:r>
            <a:r>
              <a:rPr lang="en-US" sz="2000" baseline="30000" dirty="0">
                <a:solidFill>
                  <a:srgbClr val="333399"/>
                </a:solidFill>
                <a:latin typeface="Arial" panose="020B0604020202020204" pitchFamily="34" charset="0"/>
                <a:cs typeface="Arial" panose="020B0604020202020204" pitchFamily="34" charset="0"/>
              </a:rPr>
              <a:t> 24 </a:t>
            </a:r>
            <a:r>
              <a:rPr lang="en-US" sz="2000" dirty="0">
                <a:latin typeface="Arial" panose="020B0604020202020204" pitchFamily="34" charset="0"/>
                <a:cs typeface="Arial" panose="020B0604020202020204" pitchFamily="34" charset="0"/>
              </a:rPr>
              <a:t>for he observes himself, goes away, and immediately forgets what kind of man he was.</a:t>
            </a:r>
            <a:r>
              <a:rPr lang="en-US" sz="2000" baseline="30000" dirty="0">
                <a:solidFill>
                  <a:srgbClr val="333399"/>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27999049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 meekness</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the implanted word, which is able to save your souls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3" name="TextBox 2">
            <a:extLst>
              <a:ext uri="{FF2B5EF4-FFF2-40B4-BE49-F238E27FC236}">
                <a16:creationId xmlns:a16="http://schemas.microsoft.com/office/drawing/2014/main" id="{0FB4D7A9-103B-6E43-1E09-677700B4E83D}"/>
              </a:ext>
            </a:extLst>
          </p:cNvPr>
          <p:cNvSpPr txBox="1"/>
          <p:nvPr/>
        </p:nvSpPr>
        <p:spPr>
          <a:xfrm>
            <a:off x="292991" y="2970450"/>
            <a:ext cx="6123904"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be</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doers</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of the word</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and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hearers only</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deceiving yourselves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23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if anyone is a hearer of the word and not a doer, he is like a man observing his natural face in a mirror;</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observes himself, goes away, and immediately forgets what kind of man he was.</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6" name="TextBox 5">
            <a:extLst>
              <a:ext uri="{FF2B5EF4-FFF2-40B4-BE49-F238E27FC236}">
                <a16:creationId xmlns:a16="http://schemas.microsoft.com/office/drawing/2014/main" id="{1410E49D-6605-AF33-7610-468BB5552B1F}"/>
              </a:ext>
            </a:extLst>
          </p:cNvPr>
          <p:cNvSpPr txBox="1"/>
          <p:nvPr/>
        </p:nvSpPr>
        <p:spPr>
          <a:xfrm>
            <a:off x="292994" y="4792914"/>
            <a:ext cx="6047945"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25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2000" b="0" i="0"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he who looks into the perfect law of liberty and continues in it, and is not a forgetful hearer but a doer of the work, this one will be blessed in what he does</a:t>
            </a:r>
            <a:r>
              <a:rPr kumimoji="0" lang="en-US" sz="2000" b="0" i="0"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Tree>
    <p:extLst>
      <p:ext uri="{BB962C8B-B14F-4D97-AF65-F5344CB8AC3E}">
        <p14:creationId xmlns:p14="http://schemas.microsoft.com/office/powerpoint/2010/main" val="7594138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 meekness</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the implanted word, which is able to save your souls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3" name="TextBox 2">
            <a:extLst>
              <a:ext uri="{FF2B5EF4-FFF2-40B4-BE49-F238E27FC236}">
                <a16:creationId xmlns:a16="http://schemas.microsoft.com/office/drawing/2014/main" id="{0FB4D7A9-103B-6E43-1E09-677700B4E83D}"/>
              </a:ext>
            </a:extLst>
          </p:cNvPr>
          <p:cNvSpPr txBox="1"/>
          <p:nvPr/>
        </p:nvSpPr>
        <p:spPr>
          <a:xfrm>
            <a:off x="292991" y="2970450"/>
            <a:ext cx="6123904"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be</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doers</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of the word</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and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hearers only</a:t>
            </a:r>
            <a:r>
              <a:rPr kumimoji="0" lang="en-US" sz="2000" b="0" i="0"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deceiving yourselves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23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if anyone is a hearer of the word and not a doer, he is like a man observing his natural face in a mirror;</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observes himself, goes away, and immediately forgets what kind of man he was.</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6" name="TextBox 5">
            <a:extLst>
              <a:ext uri="{FF2B5EF4-FFF2-40B4-BE49-F238E27FC236}">
                <a16:creationId xmlns:a16="http://schemas.microsoft.com/office/drawing/2014/main" id="{1410E49D-6605-AF33-7610-468BB5552B1F}"/>
              </a:ext>
            </a:extLst>
          </p:cNvPr>
          <p:cNvSpPr txBox="1"/>
          <p:nvPr/>
        </p:nvSpPr>
        <p:spPr>
          <a:xfrm>
            <a:off x="292994" y="4792914"/>
            <a:ext cx="6047945" cy="1323439"/>
          </a:xfrm>
          <a:prstGeom prst="rect">
            <a:avLst/>
          </a:prstGeom>
          <a:noFill/>
        </p:spPr>
        <p:txBody>
          <a:bodyPr wrap="square">
            <a:spAutoFit/>
          </a:bodyPr>
          <a:lstStyle/>
          <a:p>
            <a:r>
              <a:rPr lang="en-US" sz="2000" baseline="30000" dirty="0">
                <a:solidFill>
                  <a:srgbClr val="333399"/>
                </a:solidFill>
                <a:latin typeface="Arial" panose="020B0604020202020204" pitchFamily="34" charset="0"/>
                <a:cs typeface="Arial" panose="020B0604020202020204" pitchFamily="34" charset="0"/>
              </a:rPr>
              <a:t>25 </a:t>
            </a:r>
            <a:r>
              <a:rPr lang="en-US" sz="2000" dirty="0">
                <a:latin typeface="Arial" panose="020B0604020202020204" pitchFamily="34" charset="0"/>
                <a:cs typeface="Arial" panose="020B0604020202020204" pitchFamily="34" charset="0"/>
              </a:rPr>
              <a:t>But </a:t>
            </a:r>
            <a:r>
              <a:rPr lang="en-US" sz="2000" u="heavy" dirty="0">
                <a:uFill>
                  <a:solidFill>
                    <a:srgbClr val="FF0000"/>
                  </a:solidFill>
                </a:uFill>
                <a:latin typeface="Arial" panose="020B0604020202020204" pitchFamily="34" charset="0"/>
                <a:cs typeface="Arial" panose="020B0604020202020204" pitchFamily="34" charset="0"/>
              </a:rPr>
              <a:t>he who looks into the perfect law of liberty and</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continues in it</a:t>
            </a:r>
            <a:r>
              <a:rPr lang="en-US" sz="2000" dirty="0">
                <a:uFill>
                  <a:solidFill>
                    <a:srgbClr val="FF0000"/>
                  </a:solidFill>
                </a:uFill>
                <a:latin typeface="Arial" panose="020B0604020202020204" pitchFamily="34" charset="0"/>
                <a:cs typeface="Arial" panose="020B0604020202020204" pitchFamily="34" charset="0"/>
              </a:rPr>
              <a:t>, and is </a:t>
            </a:r>
            <a:r>
              <a:rPr lang="en-US" sz="2000" u="heavy" dirty="0">
                <a:uFill>
                  <a:solidFill>
                    <a:srgbClr val="FF0000"/>
                  </a:solidFill>
                </a:uFill>
                <a:latin typeface="Arial" panose="020B0604020202020204" pitchFamily="34" charset="0"/>
                <a:cs typeface="Arial" panose="020B0604020202020204" pitchFamily="34" charset="0"/>
              </a:rPr>
              <a:t>not a forgetful hearer</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but a doer of the work</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this one</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will be blessed in what he</a:t>
            </a:r>
            <a:r>
              <a:rPr lang="en-US" sz="2000" dirty="0">
                <a:uFill>
                  <a:solidFill>
                    <a:srgbClr val="FF0000"/>
                  </a:solidFill>
                </a:uFill>
                <a:latin typeface="Arial" panose="020B0604020202020204" pitchFamily="34" charset="0"/>
                <a:cs typeface="Arial" panose="020B0604020202020204" pitchFamily="34" charset="0"/>
              </a:rPr>
              <a:t> </a:t>
            </a:r>
            <a:r>
              <a:rPr lang="en-US" sz="2000" u="heavy" dirty="0">
                <a:uFill>
                  <a:solidFill>
                    <a:srgbClr val="FF0000"/>
                  </a:solidFill>
                </a:uFill>
                <a:latin typeface="Arial" panose="020B0604020202020204" pitchFamily="34" charset="0"/>
                <a:cs typeface="Arial" panose="020B0604020202020204" pitchFamily="34" charset="0"/>
              </a:rPr>
              <a:t>does</a:t>
            </a:r>
            <a:r>
              <a:rPr lang="en-US" sz="2000" dirty="0">
                <a:latin typeface="Arial" panose="020B0604020202020204" pitchFamily="34" charset="0"/>
                <a:cs typeface="Arial" panose="020B0604020202020204" pitchFamily="34" charset="0"/>
              </a:rPr>
              <a:t>.</a:t>
            </a: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sp>
        <p:nvSpPr>
          <p:cNvPr id="40" name="Oval 39">
            <a:extLst>
              <a:ext uri="{FF2B5EF4-FFF2-40B4-BE49-F238E27FC236}">
                <a16:creationId xmlns:a16="http://schemas.microsoft.com/office/drawing/2014/main" id="{93BCF856-780E-6F53-1D99-150F47660B69}"/>
              </a:ext>
            </a:extLst>
          </p:cNvPr>
          <p:cNvSpPr/>
          <p:nvPr/>
        </p:nvSpPr>
        <p:spPr>
          <a:xfrm>
            <a:off x="656824" y="5782612"/>
            <a:ext cx="734096"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D7252CD-322B-82A9-0F42-B0E743E7FAC4}"/>
              </a:ext>
            </a:extLst>
          </p:cNvPr>
          <p:cNvSpPr/>
          <p:nvPr/>
        </p:nvSpPr>
        <p:spPr>
          <a:xfrm>
            <a:off x="517280" y="5493868"/>
            <a:ext cx="641819" cy="285176"/>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ED50A781-8B40-5E6B-FBEC-82466D8CA19B}"/>
              </a:ext>
            </a:extLst>
          </p:cNvPr>
          <p:cNvSpPr/>
          <p:nvPr/>
        </p:nvSpPr>
        <p:spPr>
          <a:xfrm>
            <a:off x="1363188" y="3022620"/>
            <a:ext cx="734096"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Oval 49">
            <a:extLst>
              <a:ext uri="{FF2B5EF4-FFF2-40B4-BE49-F238E27FC236}">
                <a16:creationId xmlns:a16="http://schemas.microsoft.com/office/drawing/2014/main" id="{72399E65-A781-A6F9-0B83-6261A1CD80F2}"/>
              </a:ext>
            </a:extLst>
          </p:cNvPr>
          <p:cNvSpPr/>
          <p:nvPr/>
        </p:nvSpPr>
        <p:spPr>
          <a:xfrm>
            <a:off x="785591" y="5169744"/>
            <a:ext cx="1311693"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006961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up)">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5"/>
                                        </p:tgtEl>
                                        <p:attrNameLst>
                                          <p:attrName>style.visibility</p:attrName>
                                        </p:attrNameLst>
                                      </p:cBhvr>
                                      <p:to>
                                        <p:strVal val="visible"/>
                                      </p:to>
                                    </p:set>
                                    <p:animEffect transition="in" filter="wipe(left)">
                                      <p:cBhvr>
                                        <p:cTn id="12" dur="500"/>
                                        <p:tgtEl>
                                          <p:spTgt spid="4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wheel(1)">
                                      <p:cBhvr>
                                        <p:cTn id="17" dur="20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heel(1)">
                                      <p:cBhvr>
                                        <p:cTn id="22" dur="20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50"/>
                                        </p:tgtEl>
                                        <p:attrNameLst>
                                          <p:attrName>style.visibility</p:attrName>
                                        </p:attrNameLst>
                                      </p:cBhvr>
                                      <p:to>
                                        <p:strVal val="visible"/>
                                      </p:to>
                                    </p:set>
                                    <p:animEffect transition="in" filter="wheel(1)">
                                      <p:cBhvr>
                                        <p:cTn id="27" dur="2000"/>
                                        <p:tgtEl>
                                          <p:spTgt spid="50"/>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heel(1)">
                                      <p:cBhvr>
                                        <p:cTn id="32" dur="2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P spid="40" grpId="0" animBg="1"/>
      <p:bldP spid="41" grpId="0" animBg="1"/>
      <p:bldP spid="43" grpId="0" animBg="1"/>
      <p:bldP spid="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1:21-25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21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receive</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with meekness</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the implanted word, which is able to save your souls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3" name="TextBox 2">
            <a:extLst>
              <a:ext uri="{FF2B5EF4-FFF2-40B4-BE49-F238E27FC236}">
                <a16:creationId xmlns:a16="http://schemas.microsoft.com/office/drawing/2014/main" id="{0FB4D7A9-103B-6E43-1E09-677700B4E83D}"/>
              </a:ext>
            </a:extLst>
          </p:cNvPr>
          <p:cNvSpPr txBox="1"/>
          <p:nvPr/>
        </p:nvSpPr>
        <p:spPr>
          <a:xfrm>
            <a:off x="292991" y="2970450"/>
            <a:ext cx="6123904"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22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be</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doers</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of the word</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and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hearers only</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srgbClr val="FF0000"/>
                </a:solidFill>
                <a:effectLst/>
                <a:uLnTx/>
                <a:uFill>
                  <a:solidFill>
                    <a:srgbClr val="FF0000"/>
                  </a:solidFill>
                </a:uFill>
                <a:latin typeface="Arial" panose="020B0604020202020204" pitchFamily="34" charset="0"/>
                <a:ea typeface="+mn-ea"/>
                <a:cs typeface="Arial" panose="020B0604020202020204" pitchFamily="34" charset="0"/>
              </a:rPr>
              <a:t>deceiving yourselves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23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if anyone is a hearer of the word and not a doer, he is like a man observing his natural face in a mirror;</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24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for he observes himself, goes away, and immediately forgets what kind of man he was.</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p>
        </p:txBody>
      </p:sp>
      <p:sp>
        <p:nvSpPr>
          <p:cNvPr id="6" name="TextBox 5">
            <a:extLst>
              <a:ext uri="{FF2B5EF4-FFF2-40B4-BE49-F238E27FC236}">
                <a16:creationId xmlns:a16="http://schemas.microsoft.com/office/drawing/2014/main" id="{1410E49D-6605-AF33-7610-468BB5552B1F}"/>
              </a:ext>
            </a:extLst>
          </p:cNvPr>
          <p:cNvSpPr txBox="1"/>
          <p:nvPr/>
        </p:nvSpPr>
        <p:spPr>
          <a:xfrm>
            <a:off x="292994" y="4792914"/>
            <a:ext cx="6047945"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25 </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he who looks into the perfect law of liberty and</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continues in it</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and is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not a forgetful hearer</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but a doer of the work</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this one</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will be blessed in what he</a:t>
            </a:r>
            <a:r>
              <a:rPr kumimoji="0" lang="en-US" sz="2000" b="0" i="0" u="none"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 </a:t>
            </a:r>
            <a:r>
              <a:rPr kumimoji="0" lang="en-US" sz="2000" b="0" i="0" u="heavy" strike="noStrike" kern="1200" cap="none" spc="0" normalizeH="0" baseline="0" noProof="0" dirty="0">
                <a:ln>
                  <a:noFill/>
                </a:ln>
                <a:solidFill>
                  <a:prstClr val="black"/>
                </a:solidFill>
                <a:effectLst/>
                <a:uLnTx/>
                <a:uFill>
                  <a:solidFill>
                    <a:srgbClr val="FF0000"/>
                  </a:solidFill>
                </a:uFill>
                <a:latin typeface="Arial" panose="020B0604020202020204" pitchFamily="34" charset="0"/>
                <a:ea typeface="+mn-ea"/>
                <a:cs typeface="Arial" panose="020B0604020202020204" pitchFamily="34" charset="0"/>
              </a:rPr>
              <a:t>does</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sp>
        <p:nvSpPr>
          <p:cNvPr id="40" name="Oval 39">
            <a:extLst>
              <a:ext uri="{FF2B5EF4-FFF2-40B4-BE49-F238E27FC236}">
                <a16:creationId xmlns:a16="http://schemas.microsoft.com/office/drawing/2014/main" id="{93BCF856-780E-6F53-1D99-150F47660B69}"/>
              </a:ext>
            </a:extLst>
          </p:cNvPr>
          <p:cNvSpPr/>
          <p:nvPr/>
        </p:nvSpPr>
        <p:spPr>
          <a:xfrm>
            <a:off x="656824" y="5782612"/>
            <a:ext cx="734096"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1" name="Oval 40">
            <a:extLst>
              <a:ext uri="{FF2B5EF4-FFF2-40B4-BE49-F238E27FC236}">
                <a16:creationId xmlns:a16="http://schemas.microsoft.com/office/drawing/2014/main" id="{4D7252CD-322B-82A9-0F42-B0E743E7FAC4}"/>
              </a:ext>
            </a:extLst>
          </p:cNvPr>
          <p:cNvSpPr/>
          <p:nvPr/>
        </p:nvSpPr>
        <p:spPr>
          <a:xfrm>
            <a:off x="517280" y="5493868"/>
            <a:ext cx="641819" cy="285176"/>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43" name="Oval 42">
            <a:extLst>
              <a:ext uri="{FF2B5EF4-FFF2-40B4-BE49-F238E27FC236}">
                <a16:creationId xmlns:a16="http://schemas.microsoft.com/office/drawing/2014/main" id="{ED50A781-8B40-5E6B-FBEC-82466D8CA19B}"/>
              </a:ext>
            </a:extLst>
          </p:cNvPr>
          <p:cNvSpPr/>
          <p:nvPr/>
        </p:nvSpPr>
        <p:spPr>
          <a:xfrm>
            <a:off x="1363188" y="3022620"/>
            <a:ext cx="734096"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Oval 49">
            <a:extLst>
              <a:ext uri="{FF2B5EF4-FFF2-40B4-BE49-F238E27FC236}">
                <a16:creationId xmlns:a16="http://schemas.microsoft.com/office/drawing/2014/main" id="{72399E65-A781-A6F9-0B83-6261A1CD80F2}"/>
              </a:ext>
            </a:extLst>
          </p:cNvPr>
          <p:cNvSpPr/>
          <p:nvPr/>
        </p:nvSpPr>
        <p:spPr>
          <a:xfrm>
            <a:off x="785591" y="5169744"/>
            <a:ext cx="1311693" cy="336125"/>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1440645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38100" y="553793"/>
            <a:ext cx="6428232" cy="7173531"/>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61" cy="1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1:17-22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A08DA88F-C88F-5985-1064-0B1F64D6EE91}"/>
              </a:ext>
            </a:extLst>
          </p:cNvPr>
          <p:cNvSpPr txBox="1"/>
          <p:nvPr/>
        </p:nvSpPr>
        <p:spPr>
          <a:xfrm>
            <a:off x="224863" y="953042"/>
            <a:ext cx="5756064" cy="1015663"/>
          </a:xfrm>
          <a:prstGeom prst="rect">
            <a:avLst/>
          </a:prstGeom>
          <a:noFill/>
        </p:spPr>
        <p:txBody>
          <a:bodyPr wrap="square" rtlCol="0">
            <a:spAutoFit/>
          </a:body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3 </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a:t>
            </a:r>
            <a:r>
              <a:rPr kumimoji="0" lang="en-US" altLang="en-US" sz="20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faith</a:t>
            </a: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produces patience.</a:t>
            </a:r>
            <a:r>
              <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rPr>
              <a:t> </a:t>
            </a:r>
          </a:p>
        </p:txBody>
      </p:sp>
      <p:sp>
        <p:nvSpPr>
          <p:cNvPr id="5" name="TextBox 4">
            <a:extLst>
              <a:ext uri="{FF2B5EF4-FFF2-40B4-BE49-F238E27FC236}">
                <a16:creationId xmlns:a16="http://schemas.microsoft.com/office/drawing/2014/main" id="{E3C23916-EFC4-7666-3CAC-DD686E417217}"/>
              </a:ext>
            </a:extLst>
          </p:cNvPr>
          <p:cNvSpPr txBox="1"/>
          <p:nvPr/>
        </p:nvSpPr>
        <p:spPr>
          <a:xfrm>
            <a:off x="3316711" y="1589443"/>
            <a:ext cx="1338828"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FF"/>
                </a:solidFill>
                <a:effectLst/>
                <a:uLnTx/>
                <a:uFillTx/>
                <a:latin typeface="Arial" panose="020B0604020202020204" pitchFamily="34" charset="0"/>
                <a:ea typeface="+mn-ea"/>
                <a:cs typeface="Arial" panose="020B0604020202020204" pitchFamily="34" charset="0"/>
              </a:rPr>
              <a:t>character</a:t>
            </a:r>
            <a:endParaRPr kumimoji="0" lang="en-US" sz="1800" b="1" i="0" u="none" strike="noStrike" kern="1200" cap="none" spc="0" normalizeH="0" baseline="0" noProof="0" dirty="0">
              <a:ln>
                <a:noFill/>
              </a:ln>
              <a:solidFill>
                <a:srgbClr val="0000FF"/>
              </a:solidFill>
              <a:effectLst/>
              <a:uLnTx/>
              <a:uFillTx/>
              <a:latin typeface="Aptos" panose="02110004020202020204"/>
              <a:ea typeface="+mn-ea"/>
              <a:cs typeface="+mn-cs"/>
            </a:endParaRPr>
          </a:p>
        </p:txBody>
      </p:sp>
      <p:sp>
        <p:nvSpPr>
          <p:cNvPr id="7" name="Title 1">
            <a:extLst>
              <a:ext uri="{FF2B5EF4-FFF2-40B4-BE49-F238E27FC236}">
                <a16:creationId xmlns:a16="http://schemas.microsoft.com/office/drawing/2014/main" id="{4D8FB3F2-D196-8315-4F54-C98C29E546C2}"/>
              </a:ext>
            </a:extLst>
          </p:cNvPr>
          <p:cNvSpPr>
            <a:spLocks noGrp="1"/>
          </p:cNvSpPr>
          <p:nvPr>
            <p:ph type="ctrTitle"/>
          </p:nvPr>
        </p:nvSpPr>
        <p:spPr>
          <a:xfrm>
            <a:off x="3348506" y="27661"/>
            <a:ext cx="5499280" cy="629164"/>
          </a:xfrm>
        </p:spPr>
        <p:txBody>
          <a:bodyPr anchor="ctr">
            <a:noAutofit/>
          </a:bodyPr>
          <a:lstStyle/>
          <a:p>
            <a:r>
              <a:rPr lang="en-US" sz="3200" dirty="0"/>
              <a:t>The Epistle of James – True Faith</a:t>
            </a:r>
          </a:p>
        </p:txBody>
      </p:sp>
      <p:grpSp>
        <p:nvGrpSpPr>
          <p:cNvPr id="23" name="Group 4">
            <a:extLst>
              <a:ext uri="{FF2B5EF4-FFF2-40B4-BE49-F238E27FC236}">
                <a16:creationId xmlns:a16="http://schemas.microsoft.com/office/drawing/2014/main" id="{701A6A9D-DDF1-BF85-1F75-B7DFE9AEEDF7}"/>
              </a:ext>
            </a:extLst>
          </p:cNvPr>
          <p:cNvGrpSpPr>
            <a:grpSpLocks/>
          </p:cNvGrpSpPr>
          <p:nvPr/>
        </p:nvGrpSpPr>
        <p:grpSpPr bwMode="auto">
          <a:xfrm>
            <a:off x="7544430" y="682584"/>
            <a:ext cx="4136708" cy="2176528"/>
            <a:chOff x="24" y="40"/>
            <a:chExt cx="3432" cy="4662"/>
          </a:xfrm>
        </p:grpSpPr>
        <p:grpSp>
          <p:nvGrpSpPr>
            <p:cNvPr id="24" name="Group 5">
              <a:extLst>
                <a:ext uri="{FF2B5EF4-FFF2-40B4-BE49-F238E27FC236}">
                  <a16:creationId xmlns:a16="http://schemas.microsoft.com/office/drawing/2014/main" id="{A131C506-C321-FD81-72E9-A39669F51D7D}"/>
                </a:ext>
              </a:extLst>
            </p:cNvPr>
            <p:cNvGrpSpPr>
              <a:grpSpLocks/>
            </p:cNvGrpSpPr>
            <p:nvPr/>
          </p:nvGrpSpPr>
          <p:grpSpPr bwMode="auto">
            <a:xfrm>
              <a:off x="24" y="40"/>
              <a:ext cx="3432" cy="4662"/>
              <a:chOff x="528" y="1098"/>
              <a:chExt cx="4789" cy="3414"/>
            </a:xfrm>
          </p:grpSpPr>
          <p:grpSp>
            <p:nvGrpSpPr>
              <p:cNvPr id="26" name="Group 6">
                <a:extLst>
                  <a:ext uri="{FF2B5EF4-FFF2-40B4-BE49-F238E27FC236}">
                    <a16:creationId xmlns:a16="http://schemas.microsoft.com/office/drawing/2014/main" id="{1EEA014B-EA1A-E821-ED96-BE4906AF017F}"/>
                  </a:ext>
                </a:extLst>
              </p:cNvPr>
              <p:cNvGrpSpPr>
                <a:grpSpLocks/>
              </p:cNvGrpSpPr>
              <p:nvPr/>
            </p:nvGrpSpPr>
            <p:grpSpPr bwMode="auto">
              <a:xfrm>
                <a:off x="528" y="1098"/>
                <a:ext cx="4789" cy="3414"/>
                <a:chOff x="328" y="481"/>
                <a:chExt cx="5229" cy="4022"/>
              </a:xfrm>
            </p:grpSpPr>
            <p:grpSp>
              <p:nvGrpSpPr>
                <p:cNvPr id="28" name="Group 7">
                  <a:extLst>
                    <a:ext uri="{FF2B5EF4-FFF2-40B4-BE49-F238E27FC236}">
                      <a16:creationId xmlns:a16="http://schemas.microsoft.com/office/drawing/2014/main" id="{EC2C9759-4AA9-39A4-5FA5-B923B3BB5B37}"/>
                    </a:ext>
                  </a:extLst>
                </p:cNvPr>
                <p:cNvGrpSpPr>
                  <a:grpSpLocks/>
                </p:cNvGrpSpPr>
                <p:nvPr/>
              </p:nvGrpSpPr>
              <p:grpSpPr bwMode="auto">
                <a:xfrm>
                  <a:off x="328" y="481"/>
                  <a:ext cx="5229" cy="4022"/>
                  <a:chOff x="328" y="481"/>
                  <a:chExt cx="5229" cy="4022"/>
                </a:xfrm>
              </p:grpSpPr>
              <p:sp>
                <p:nvSpPr>
                  <p:cNvPr id="30" name="Freeform 8">
                    <a:extLst>
                      <a:ext uri="{FF2B5EF4-FFF2-40B4-BE49-F238E27FC236}">
                        <a16:creationId xmlns:a16="http://schemas.microsoft.com/office/drawing/2014/main" id="{65CD03EA-890A-1F81-A736-74C5C13C1A2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1" name="Freeform 9">
                    <a:extLst>
                      <a:ext uri="{FF2B5EF4-FFF2-40B4-BE49-F238E27FC236}">
                        <a16:creationId xmlns:a16="http://schemas.microsoft.com/office/drawing/2014/main" id="{CBD71D01-66E1-5E7F-3C3F-70AD9D2CA4E8}"/>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2" name="Freeform 10">
                    <a:extLst>
                      <a:ext uri="{FF2B5EF4-FFF2-40B4-BE49-F238E27FC236}">
                        <a16:creationId xmlns:a16="http://schemas.microsoft.com/office/drawing/2014/main" id="{68B96D93-22FF-18C5-038C-03E24898655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3" name="Freeform 11">
                    <a:extLst>
                      <a:ext uri="{FF2B5EF4-FFF2-40B4-BE49-F238E27FC236}">
                        <a16:creationId xmlns:a16="http://schemas.microsoft.com/office/drawing/2014/main" id="{09754C1C-A702-C76A-0842-2AF71B3E967A}"/>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4" name="Freeform 12">
                    <a:extLst>
                      <a:ext uri="{FF2B5EF4-FFF2-40B4-BE49-F238E27FC236}">
                        <a16:creationId xmlns:a16="http://schemas.microsoft.com/office/drawing/2014/main" id="{FE3FC12B-5F4A-BA96-4821-02E45ACED08E}"/>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5" name="Group 13">
                    <a:extLst>
                      <a:ext uri="{FF2B5EF4-FFF2-40B4-BE49-F238E27FC236}">
                        <a16:creationId xmlns:a16="http://schemas.microsoft.com/office/drawing/2014/main" id="{890C5AE0-0D67-EE7A-5440-33360599605F}"/>
                      </a:ext>
                    </a:extLst>
                  </p:cNvPr>
                  <p:cNvGrpSpPr>
                    <a:grpSpLocks/>
                  </p:cNvGrpSpPr>
                  <p:nvPr/>
                </p:nvGrpSpPr>
                <p:grpSpPr bwMode="auto">
                  <a:xfrm>
                    <a:off x="469" y="481"/>
                    <a:ext cx="4931" cy="3697"/>
                    <a:chOff x="451" y="481"/>
                    <a:chExt cx="4931" cy="3697"/>
                  </a:xfrm>
                </p:grpSpPr>
                <p:sp>
                  <p:nvSpPr>
                    <p:cNvPr id="36" name="Freeform 14">
                      <a:extLst>
                        <a:ext uri="{FF2B5EF4-FFF2-40B4-BE49-F238E27FC236}">
                          <a16:creationId xmlns:a16="http://schemas.microsoft.com/office/drawing/2014/main" id="{641D41EF-8BF8-8166-F094-FB8740F86F0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7" name="Line 15">
                      <a:extLst>
                        <a:ext uri="{FF2B5EF4-FFF2-40B4-BE49-F238E27FC236}">
                          <a16:creationId xmlns:a16="http://schemas.microsoft.com/office/drawing/2014/main" id="{2CAC77BE-8F16-F7EA-66C6-2F928B3478AC}"/>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9" name="Line 16">
                  <a:extLst>
                    <a:ext uri="{FF2B5EF4-FFF2-40B4-BE49-F238E27FC236}">
                      <a16:creationId xmlns:a16="http://schemas.microsoft.com/office/drawing/2014/main" id="{3EDBECE1-C3E1-E21B-2F8B-EFAE1A97625E}"/>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7" name="Text Box 17">
                <a:extLst>
                  <a:ext uri="{FF2B5EF4-FFF2-40B4-BE49-F238E27FC236}">
                    <a16:creationId xmlns:a16="http://schemas.microsoft.com/office/drawing/2014/main" id="{35F8DDBD-3E4D-992F-CDD9-2F23A67865B5}"/>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25" name="Rectangle 18">
              <a:extLst>
                <a:ext uri="{FF2B5EF4-FFF2-40B4-BE49-F238E27FC236}">
                  <a16:creationId xmlns:a16="http://schemas.microsoft.com/office/drawing/2014/main" id="{52CF7C47-BDA6-AE76-95A1-A613A3F1B7E3}"/>
                </a:ext>
              </a:extLst>
            </p:cNvPr>
            <p:cNvSpPr>
              <a:spLocks noChangeArrowheads="1"/>
            </p:cNvSpPr>
            <p:nvPr/>
          </p:nvSpPr>
          <p:spPr bwMode="auto">
            <a:xfrm>
              <a:off x="143" y="90"/>
              <a:ext cx="3261" cy="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Romans 10:17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So then faith comes by hearing, and hearing by the word of God.</a:t>
              </a:r>
              <a:endParaRPr kumimoji="0" lang="en-US" altLang="en-US" sz="2000" b="0" i="0" u="none" strike="noStrike" kern="0" cap="none" spc="0" normalizeH="0" baseline="30000" noProof="0" dirty="0">
                <a:ln>
                  <a:noFill/>
                </a:ln>
                <a:solidFill>
                  <a:prstClr val="black"/>
                </a:solidFill>
                <a:effectLst/>
                <a:uLnTx/>
                <a:uFillTx/>
                <a:latin typeface="Arial" panose="020B0604020202020204" pitchFamily="34" charset="0"/>
                <a:ea typeface="+mn-ea"/>
                <a:cs typeface="+mn-cs"/>
              </a:endParaRPr>
            </a:p>
          </p:txBody>
        </p:sp>
      </p:grpSp>
      <p:cxnSp>
        <p:nvCxnSpPr>
          <p:cNvPr id="39" name="Straight Connector 38">
            <a:extLst>
              <a:ext uri="{FF2B5EF4-FFF2-40B4-BE49-F238E27FC236}">
                <a16:creationId xmlns:a16="http://schemas.microsoft.com/office/drawing/2014/main" id="{C6B145C4-77E0-5DA0-7F7B-783F107FB3A4}"/>
              </a:ext>
            </a:extLst>
          </p:cNvPr>
          <p:cNvCxnSpPr>
            <a:cxnSpLocks/>
          </p:cNvCxnSpPr>
          <p:nvPr/>
        </p:nvCxnSpPr>
        <p:spPr>
          <a:xfrm>
            <a:off x="8729286" y="1352282"/>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892D774D-C314-A0AD-AEDF-E590D2D69D85}"/>
              </a:ext>
            </a:extLst>
          </p:cNvPr>
          <p:cNvCxnSpPr>
            <a:cxnSpLocks/>
          </p:cNvCxnSpPr>
          <p:nvPr/>
        </p:nvCxnSpPr>
        <p:spPr>
          <a:xfrm>
            <a:off x="9310907" y="1337257"/>
            <a:ext cx="1043707"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id="{67AB1B45-2F66-DB5D-9E22-67BAB6044795}"/>
              </a:ext>
            </a:extLst>
          </p:cNvPr>
          <p:cNvCxnSpPr>
            <a:cxnSpLocks/>
          </p:cNvCxnSpPr>
          <p:nvPr/>
        </p:nvCxnSpPr>
        <p:spPr>
          <a:xfrm>
            <a:off x="10440026" y="1350134"/>
            <a:ext cx="867625" cy="2148"/>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id="{17BE6702-5844-721A-BF60-D304358EE077}"/>
              </a:ext>
            </a:extLst>
          </p:cNvPr>
          <p:cNvCxnSpPr>
            <a:cxnSpLocks/>
          </p:cNvCxnSpPr>
          <p:nvPr/>
        </p:nvCxnSpPr>
        <p:spPr>
          <a:xfrm>
            <a:off x="9525627" y="1646351"/>
            <a:ext cx="178202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48" name="TextBox 47">
            <a:extLst>
              <a:ext uri="{FF2B5EF4-FFF2-40B4-BE49-F238E27FC236}">
                <a16:creationId xmlns:a16="http://schemas.microsoft.com/office/drawing/2014/main" id="{F995CF30-9784-533D-1911-2BD3D16B1B43}"/>
              </a:ext>
            </a:extLst>
          </p:cNvPr>
          <p:cNvSpPr txBox="1"/>
          <p:nvPr/>
        </p:nvSpPr>
        <p:spPr>
          <a:xfrm>
            <a:off x="6632619" y="2975017"/>
            <a:ext cx="5559382"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But, hearing the word of God, alone, is not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must acknowledge that the word of God is true, but acknowledgement of truth is not faith.</a:t>
            </a:r>
          </a:p>
        </p:txBody>
      </p:sp>
      <p:sp>
        <p:nvSpPr>
          <p:cNvPr id="49" name="TextBox 48">
            <a:extLst>
              <a:ext uri="{FF2B5EF4-FFF2-40B4-BE49-F238E27FC236}">
                <a16:creationId xmlns:a16="http://schemas.microsoft.com/office/drawing/2014/main" id="{E8F34779-435B-4B36-D2E5-C25B87325302}"/>
              </a:ext>
            </a:extLst>
          </p:cNvPr>
          <p:cNvSpPr txBox="1"/>
          <p:nvPr/>
        </p:nvSpPr>
        <p:spPr>
          <a:xfrm>
            <a:off x="294056" y="1903925"/>
            <a:ext cx="598717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 2:14-26 </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14 </a:t>
            </a:r>
            <a:r>
              <a:rPr kumimoji="0" lang="en-US" sz="20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What does it profit, my brethren, if someone says he has faith but does not have works?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noProof="0" dirty="0">
                <a:ln>
                  <a:noFill/>
                </a:ln>
                <a:effectLst/>
                <a:uLnTx/>
                <a:uFillTx/>
                <a:latin typeface="Arial" panose="020B0604020202020204" pitchFamily="34" charset="0"/>
                <a:ea typeface="+mn-ea"/>
                <a:cs typeface="Arial" panose="020B0604020202020204" pitchFamily="34" charset="0"/>
              </a:rPr>
              <a:t>Can faith save him?</a:t>
            </a:r>
            <a:r>
              <a:rPr kumimoji="0" lang="en-US" sz="20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20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endParaRPr>
          </a:p>
        </p:txBody>
      </p:sp>
      <p:sp>
        <p:nvSpPr>
          <p:cNvPr id="38" name="TextBox 37">
            <a:extLst>
              <a:ext uri="{FF2B5EF4-FFF2-40B4-BE49-F238E27FC236}">
                <a16:creationId xmlns:a16="http://schemas.microsoft.com/office/drawing/2014/main" id="{8EA35556-D99F-D72D-0FA1-4601647FBF0E}"/>
              </a:ext>
            </a:extLst>
          </p:cNvPr>
          <p:cNvSpPr txBox="1"/>
          <p:nvPr/>
        </p:nvSpPr>
        <p:spPr>
          <a:xfrm>
            <a:off x="6643350" y="3925906"/>
            <a:ext cx="555938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True faith does what it hears, believes and trusts from the word of God.</a:t>
            </a:r>
          </a:p>
        </p:txBody>
      </p:sp>
      <p:cxnSp>
        <p:nvCxnSpPr>
          <p:cNvPr id="45" name="Straight Connector 44">
            <a:extLst>
              <a:ext uri="{FF2B5EF4-FFF2-40B4-BE49-F238E27FC236}">
                <a16:creationId xmlns:a16="http://schemas.microsoft.com/office/drawing/2014/main" id="{F854E27C-A62D-AF74-9926-B9CF61D50595}"/>
              </a:ext>
            </a:extLst>
          </p:cNvPr>
          <p:cNvCxnSpPr>
            <a:cxnSpLocks/>
          </p:cNvCxnSpPr>
          <p:nvPr/>
        </p:nvCxnSpPr>
        <p:spPr>
          <a:xfrm>
            <a:off x="7851378" y="4247883"/>
            <a:ext cx="58428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2" name="Group 4">
            <a:extLst>
              <a:ext uri="{FF2B5EF4-FFF2-40B4-BE49-F238E27FC236}">
                <a16:creationId xmlns:a16="http://schemas.microsoft.com/office/drawing/2014/main" id="{FFA55EE7-8ECF-044A-8590-F96959F4A88A}"/>
              </a:ext>
            </a:extLst>
          </p:cNvPr>
          <p:cNvGrpSpPr>
            <a:grpSpLocks/>
          </p:cNvGrpSpPr>
          <p:nvPr/>
        </p:nvGrpSpPr>
        <p:grpSpPr bwMode="auto">
          <a:xfrm>
            <a:off x="6684135" y="4621379"/>
            <a:ext cx="5379612" cy="2176528"/>
            <a:chOff x="24" y="40"/>
            <a:chExt cx="3432" cy="4662"/>
          </a:xfrm>
        </p:grpSpPr>
        <p:grpSp>
          <p:nvGrpSpPr>
            <p:cNvPr id="47" name="Group 5">
              <a:extLst>
                <a:ext uri="{FF2B5EF4-FFF2-40B4-BE49-F238E27FC236}">
                  <a16:creationId xmlns:a16="http://schemas.microsoft.com/office/drawing/2014/main" id="{2F713C59-22F8-F9ED-0CD5-AA8240CAF96C}"/>
                </a:ext>
              </a:extLst>
            </p:cNvPr>
            <p:cNvGrpSpPr>
              <a:grpSpLocks/>
            </p:cNvGrpSpPr>
            <p:nvPr/>
          </p:nvGrpSpPr>
          <p:grpSpPr bwMode="auto">
            <a:xfrm>
              <a:off x="24" y="40"/>
              <a:ext cx="3432" cy="4662"/>
              <a:chOff x="528" y="1098"/>
              <a:chExt cx="4789" cy="3414"/>
            </a:xfrm>
          </p:grpSpPr>
          <p:grpSp>
            <p:nvGrpSpPr>
              <p:cNvPr id="52" name="Group 6">
                <a:extLst>
                  <a:ext uri="{FF2B5EF4-FFF2-40B4-BE49-F238E27FC236}">
                    <a16:creationId xmlns:a16="http://schemas.microsoft.com/office/drawing/2014/main" id="{548ED724-5857-8B0F-53E6-FD60467377A8}"/>
                  </a:ext>
                </a:extLst>
              </p:cNvPr>
              <p:cNvGrpSpPr>
                <a:grpSpLocks/>
              </p:cNvGrpSpPr>
              <p:nvPr/>
            </p:nvGrpSpPr>
            <p:grpSpPr bwMode="auto">
              <a:xfrm>
                <a:off x="528" y="1098"/>
                <a:ext cx="4789" cy="3414"/>
                <a:chOff x="328" y="481"/>
                <a:chExt cx="5229" cy="4022"/>
              </a:xfrm>
            </p:grpSpPr>
            <p:grpSp>
              <p:nvGrpSpPr>
                <p:cNvPr id="54" name="Group 7">
                  <a:extLst>
                    <a:ext uri="{FF2B5EF4-FFF2-40B4-BE49-F238E27FC236}">
                      <a16:creationId xmlns:a16="http://schemas.microsoft.com/office/drawing/2014/main" id="{CE47B3B4-FCF6-82F0-C50B-2D71653C14C4}"/>
                    </a:ext>
                  </a:extLst>
                </p:cNvPr>
                <p:cNvGrpSpPr>
                  <a:grpSpLocks/>
                </p:cNvGrpSpPr>
                <p:nvPr/>
              </p:nvGrpSpPr>
              <p:grpSpPr bwMode="auto">
                <a:xfrm>
                  <a:off x="328" y="481"/>
                  <a:ext cx="5229" cy="4022"/>
                  <a:chOff x="328" y="481"/>
                  <a:chExt cx="5229" cy="4022"/>
                </a:xfrm>
              </p:grpSpPr>
              <p:sp>
                <p:nvSpPr>
                  <p:cNvPr id="56" name="Freeform 8">
                    <a:extLst>
                      <a:ext uri="{FF2B5EF4-FFF2-40B4-BE49-F238E27FC236}">
                        <a16:creationId xmlns:a16="http://schemas.microsoft.com/office/drawing/2014/main" id="{46BEE1B2-D683-72AA-0729-C735E42393E1}"/>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7" name="Freeform 9">
                    <a:extLst>
                      <a:ext uri="{FF2B5EF4-FFF2-40B4-BE49-F238E27FC236}">
                        <a16:creationId xmlns:a16="http://schemas.microsoft.com/office/drawing/2014/main" id="{40FBABDE-C5CD-FCA3-60C5-B55DADD6AEE9}"/>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8" name="Freeform 10">
                    <a:extLst>
                      <a:ext uri="{FF2B5EF4-FFF2-40B4-BE49-F238E27FC236}">
                        <a16:creationId xmlns:a16="http://schemas.microsoft.com/office/drawing/2014/main" id="{F198875E-81C7-D3AA-5E1C-7CC886A5AD79}"/>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59" name="Freeform 11">
                    <a:extLst>
                      <a:ext uri="{FF2B5EF4-FFF2-40B4-BE49-F238E27FC236}">
                        <a16:creationId xmlns:a16="http://schemas.microsoft.com/office/drawing/2014/main" id="{752AB7DB-516E-3CA0-8E98-FA1285E11AF3}"/>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0" name="Freeform 12">
                    <a:extLst>
                      <a:ext uri="{FF2B5EF4-FFF2-40B4-BE49-F238E27FC236}">
                        <a16:creationId xmlns:a16="http://schemas.microsoft.com/office/drawing/2014/main" id="{13C06DF6-A417-B536-AB9C-3DF939CB9CC0}"/>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61" name="Group 13">
                    <a:extLst>
                      <a:ext uri="{FF2B5EF4-FFF2-40B4-BE49-F238E27FC236}">
                        <a16:creationId xmlns:a16="http://schemas.microsoft.com/office/drawing/2014/main" id="{936D9DFD-89D5-5763-6334-771BC2474BFC}"/>
                      </a:ext>
                    </a:extLst>
                  </p:cNvPr>
                  <p:cNvGrpSpPr>
                    <a:grpSpLocks/>
                  </p:cNvGrpSpPr>
                  <p:nvPr/>
                </p:nvGrpSpPr>
                <p:grpSpPr bwMode="auto">
                  <a:xfrm>
                    <a:off x="469" y="481"/>
                    <a:ext cx="4931" cy="3697"/>
                    <a:chOff x="451" y="481"/>
                    <a:chExt cx="4931" cy="3697"/>
                  </a:xfrm>
                </p:grpSpPr>
                <p:sp>
                  <p:nvSpPr>
                    <p:cNvPr id="62" name="Freeform 14">
                      <a:extLst>
                        <a:ext uri="{FF2B5EF4-FFF2-40B4-BE49-F238E27FC236}">
                          <a16:creationId xmlns:a16="http://schemas.microsoft.com/office/drawing/2014/main" id="{15D833B1-D326-6EFB-1959-741BEA1C332A}"/>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63" name="Line 15">
                      <a:extLst>
                        <a:ext uri="{FF2B5EF4-FFF2-40B4-BE49-F238E27FC236}">
                          <a16:creationId xmlns:a16="http://schemas.microsoft.com/office/drawing/2014/main" id="{D7C93DB6-001B-4248-21A9-0A78C7CE55C0}"/>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55" name="Line 16">
                  <a:extLst>
                    <a:ext uri="{FF2B5EF4-FFF2-40B4-BE49-F238E27FC236}">
                      <a16:creationId xmlns:a16="http://schemas.microsoft.com/office/drawing/2014/main" id="{3A705740-99F5-B420-4066-749A3E805DC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3" name="Text Box 17">
                <a:extLst>
                  <a:ext uri="{FF2B5EF4-FFF2-40B4-BE49-F238E27FC236}">
                    <a16:creationId xmlns:a16="http://schemas.microsoft.com/office/drawing/2014/main" id="{D43CE003-E6E7-D871-61E1-AD651F90C332}"/>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1" name="Rectangle 18">
              <a:extLst>
                <a:ext uri="{FF2B5EF4-FFF2-40B4-BE49-F238E27FC236}">
                  <a16:creationId xmlns:a16="http://schemas.microsoft.com/office/drawing/2014/main" id="{DDAB9B27-6F58-F4B9-E29A-FC80717E2A3A}"/>
                </a:ext>
              </a:extLst>
            </p:cNvPr>
            <p:cNvSpPr>
              <a:spLocks noChangeArrowheads="1"/>
            </p:cNvSpPr>
            <p:nvPr/>
          </p:nvSpPr>
          <p:spPr bwMode="auto">
            <a:xfrm>
              <a:off x="143" y="90"/>
              <a:ext cx="3261" cy="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2 Timothy 3:16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All Scripture is given by inspiration of God, and is profitable for doctrine, for reproof, for correction, for instruction in righteousness</a:t>
              </a: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64" name="Straight Connector 63">
            <a:extLst>
              <a:ext uri="{FF2B5EF4-FFF2-40B4-BE49-F238E27FC236}">
                <a16:creationId xmlns:a16="http://schemas.microsoft.com/office/drawing/2014/main" id="{DE56AD4E-08A7-E4FD-65AF-64F0E684568A}"/>
              </a:ext>
            </a:extLst>
          </p:cNvPr>
          <p:cNvCxnSpPr>
            <a:cxnSpLocks/>
          </p:cNvCxnSpPr>
          <p:nvPr/>
        </p:nvCxnSpPr>
        <p:spPr>
          <a:xfrm>
            <a:off x="6964804" y="5288928"/>
            <a:ext cx="4716334"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6" name="Straight Connector 65">
            <a:extLst>
              <a:ext uri="{FF2B5EF4-FFF2-40B4-BE49-F238E27FC236}">
                <a16:creationId xmlns:a16="http://schemas.microsoft.com/office/drawing/2014/main" id="{8507572E-4DE4-AE6D-1656-E2196C3699D7}"/>
              </a:ext>
            </a:extLst>
          </p:cNvPr>
          <p:cNvCxnSpPr>
            <a:cxnSpLocks/>
          </p:cNvCxnSpPr>
          <p:nvPr/>
        </p:nvCxnSpPr>
        <p:spPr>
          <a:xfrm>
            <a:off x="6924019" y="5570118"/>
            <a:ext cx="2194223"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8" name="Straight Connector 67">
            <a:extLst>
              <a:ext uri="{FF2B5EF4-FFF2-40B4-BE49-F238E27FC236}">
                <a16:creationId xmlns:a16="http://schemas.microsoft.com/office/drawing/2014/main" id="{EF494769-5B9E-BC76-9184-6CBEBDD2A3F8}"/>
              </a:ext>
            </a:extLst>
          </p:cNvPr>
          <p:cNvCxnSpPr>
            <a:cxnSpLocks/>
          </p:cNvCxnSpPr>
          <p:nvPr/>
        </p:nvCxnSpPr>
        <p:spPr>
          <a:xfrm>
            <a:off x="9156879" y="5570118"/>
            <a:ext cx="965916"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a:extLst>
              <a:ext uri="{FF2B5EF4-FFF2-40B4-BE49-F238E27FC236}">
                <a16:creationId xmlns:a16="http://schemas.microsoft.com/office/drawing/2014/main" id="{1A4B188A-26A4-AD53-9501-A1F029F2C3BF}"/>
              </a:ext>
            </a:extLst>
          </p:cNvPr>
          <p:cNvCxnSpPr>
            <a:cxnSpLocks/>
          </p:cNvCxnSpPr>
          <p:nvPr/>
        </p:nvCxnSpPr>
        <p:spPr>
          <a:xfrm>
            <a:off x="10599313" y="5593728"/>
            <a:ext cx="86073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F20B7212-FE67-BFDD-8DD2-D22FB76503C6}"/>
              </a:ext>
            </a:extLst>
          </p:cNvPr>
          <p:cNvCxnSpPr>
            <a:cxnSpLocks/>
          </p:cNvCxnSpPr>
          <p:nvPr/>
        </p:nvCxnSpPr>
        <p:spPr>
          <a:xfrm>
            <a:off x="6964804" y="5902822"/>
            <a:ext cx="112312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5" name="Straight Connector 74">
            <a:extLst>
              <a:ext uri="{FF2B5EF4-FFF2-40B4-BE49-F238E27FC236}">
                <a16:creationId xmlns:a16="http://schemas.microsoft.com/office/drawing/2014/main" id="{E153D26C-A2DB-D03C-3A6C-BC9F46E74EF4}"/>
              </a:ext>
            </a:extLst>
          </p:cNvPr>
          <p:cNvCxnSpPr>
            <a:cxnSpLocks/>
          </p:cNvCxnSpPr>
          <p:nvPr/>
        </p:nvCxnSpPr>
        <p:spPr>
          <a:xfrm flipV="1">
            <a:off x="8597424" y="5877064"/>
            <a:ext cx="3083714" cy="17177"/>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77" name="Group 4">
            <a:extLst>
              <a:ext uri="{FF2B5EF4-FFF2-40B4-BE49-F238E27FC236}">
                <a16:creationId xmlns:a16="http://schemas.microsoft.com/office/drawing/2014/main" id="{A8C4A044-A400-A7A5-ABCE-570A42480A56}"/>
              </a:ext>
            </a:extLst>
          </p:cNvPr>
          <p:cNvGrpSpPr>
            <a:grpSpLocks/>
          </p:cNvGrpSpPr>
          <p:nvPr/>
        </p:nvGrpSpPr>
        <p:grpSpPr bwMode="auto">
          <a:xfrm>
            <a:off x="260990" y="3511656"/>
            <a:ext cx="5894318" cy="2764896"/>
            <a:chOff x="24" y="40"/>
            <a:chExt cx="3432" cy="4662"/>
          </a:xfrm>
        </p:grpSpPr>
        <p:grpSp>
          <p:nvGrpSpPr>
            <p:cNvPr id="78" name="Group 5">
              <a:extLst>
                <a:ext uri="{FF2B5EF4-FFF2-40B4-BE49-F238E27FC236}">
                  <a16:creationId xmlns:a16="http://schemas.microsoft.com/office/drawing/2014/main" id="{B06DBE20-B812-85AF-AD98-F4E74617ED13}"/>
                </a:ext>
              </a:extLst>
            </p:cNvPr>
            <p:cNvGrpSpPr>
              <a:grpSpLocks/>
            </p:cNvGrpSpPr>
            <p:nvPr/>
          </p:nvGrpSpPr>
          <p:grpSpPr bwMode="auto">
            <a:xfrm>
              <a:off x="24" y="40"/>
              <a:ext cx="3432" cy="4662"/>
              <a:chOff x="528" y="1098"/>
              <a:chExt cx="4789" cy="3414"/>
            </a:xfrm>
          </p:grpSpPr>
          <p:grpSp>
            <p:nvGrpSpPr>
              <p:cNvPr id="80" name="Group 6">
                <a:extLst>
                  <a:ext uri="{FF2B5EF4-FFF2-40B4-BE49-F238E27FC236}">
                    <a16:creationId xmlns:a16="http://schemas.microsoft.com/office/drawing/2014/main" id="{2E1F1C24-DFD3-3875-00B1-1C8437980414}"/>
                  </a:ext>
                </a:extLst>
              </p:cNvPr>
              <p:cNvGrpSpPr>
                <a:grpSpLocks/>
              </p:cNvGrpSpPr>
              <p:nvPr/>
            </p:nvGrpSpPr>
            <p:grpSpPr bwMode="auto">
              <a:xfrm>
                <a:off x="528" y="1098"/>
                <a:ext cx="4789" cy="3414"/>
                <a:chOff x="328" y="481"/>
                <a:chExt cx="5229" cy="4022"/>
              </a:xfrm>
            </p:grpSpPr>
            <p:grpSp>
              <p:nvGrpSpPr>
                <p:cNvPr id="82" name="Group 7">
                  <a:extLst>
                    <a:ext uri="{FF2B5EF4-FFF2-40B4-BE49-F238E27FC236}">
                      <a16:creationId xmlns:a16="http://schemas.microsoft.com/office/drawing/2014/main" id="{42F6B7A3-E571-ED19-4B52-7C8717A4447B}"/>
                    </a:ext>
                  </a:extLst>
                </p:cNvPr>
                <p:cNvGrpSpPr>
                  <a:grpSpLocks/>
                </p:cNvGrpSpPr>
                <p:nvPr/>
              </p:nvGrpSpPr>
              <p:grpSpPr bwMode="auto">
                <a:xfrm>
                  <a:off x="328" y="481"/>
                  <a:ext cx="5229" cy="4022"/>
                  <a:chOff x="328" y="481"/>
                  <a:chExt cx="5229" cy="4022"/>
                </a:xfrm>
              </p:grpSpPr>
              <p:sp>
                <p:nvSpPr>
                  <p:cNvPr id="84" name="Freeform 8">
                    <a:extLst>
                      <a:ext uri="{FF2B5EF4-FFF2-40B4-BE49-F238E27FC236}">
                        <a16:creationId xmlns:a16="http://schemas.microsoft.com/office/drawing/2014/main" id="{D9143F21-BC11-BE06-34F5-2B8C14B1CD22}"/>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5" name="Freeform 9">
                    <a:extLst>
                      <a:ext uri="{FF2B5EF4-FFF2-40B4-BE49-F238E27FC236}">
                        <a16:creationId xmlns:a16="http://schemas.microsoft.com/office/drawing/2014/main" id="{4FA28FAA-4405-C57D-765E-890CE91965A0}"/>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6" name="Freeform 10">
                    <a:extLst>
                      <a:ext uri="{FF2B5EF4-FFF2-40B4-BE49-F238E27FC236}">
                        <a16:creationId xmlns:a16="http://schemas.microsoft.com/office/drawing/2014/main" id="{D9C020E0-BB60-645E-186C-385F5746DBCD}"/>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7" name="Freeform 11">
                    <a:extLst>
                      <a:ext uri="{FF2B5EF4-FFF2-40B4-BE49-F238E27FC236}">
                        <a16:creationId xmlns:a16="http://schemas.microsoft.com/office/drawing/2014/main" id="{5CE1B948-6CD5-D18F-A1CC-746E62AC88C6}"/>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8" name="Freeform 12">
                    <a:extLst>
                      <a:ext uri="{FF2B5EF4-FFF2-40B4-BE49-F238E27FC236}">
                        <a16:creationId xmlns:a16="http://schemas.microsoft.com/office/drawing/2014/main" id="{70D09735-BE61-977D-5C22-3D5DDB4FCAB7}"/>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89" name="Group 13">
                    <a:extLst>
                      <a:ext uri="{FF2B5EF4-FFF2-40B4-BE49-F238E27FC236}">
                        <a16:creationId xmlns:a16="http://schemas.microsoft.com/office/drawing/2014/main" id="{E669E7EB-3C70-8011-67AD-687D38C65614}"/>
                      </a:ext>
                    </a:extLst>
                  </p:cNvPr>
                  <p:cNvGrpSpPr>
                    <a:grpSpLocks/>
                  </p:cNvGrpSpPr>
                  <p:nvPr/>
                </p:nvGrpSpPr>
                <p:grpSpPr bwMode="auto">
                  <a:xfrm>
                    <a:off x="469" y="481"/>
                    <a:ext cx="4931" cy="3697"/>
                    <a:chOff x="451" y="481"/>
                    <a:chExt cx="4931" cy="3697"/>
                  </a:xfrm>
                </p:grpSpPr>
                <p:sp>
                  <p:nvSpPr>
                    <p:cNvPr id="90" name="Freeform 14">
                      <a:extLst>
                        <a:ext uri="{FF2B5EF4-FFF2-40B4-BE49-F238E27FC236}">
                          <a16:creationId xmlns:a16="http://schemas.microsoft.com/office/drawing/2014/main" id="{0CC57038-E436-1BAB-0DA1-9CA94C6CEB0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91" name="Line 15">
                      <a:extLst>
                        <a:ext uri="{FF2B5EF4-FFF2-40B4-BE49-F238E27FC236}">
                          <a16:creationId xmlns:a16="http://schemas.microsoft.com/office/drawing/2014/main" id="{A35B05BD-0308-8A01-5EFF-82AE5F4C61A9}"/>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83" name="Line 16">
                  <a:extLst>
                    <a:ext uri="{FF2B5EF4-FFF2-40B4-BE49-F238E27FC236}">
                      <a16:creationId xmlns:a16="http://schemas.microsoft.com/office/drawing/2014/main" id="{13FBC9BD-7D1B-F31F-4CB5-DE257F91B9C3}"/>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81" name="Text Box 17">
                <a:extLst>
                  <a:ext uri="{FF2B5EF4-FFF2-40B4-BE49-F238E27FC236}">
                    <a16:creationId xmlns:a16="http://schemas.microsoft.com/office/drawing/2014/main" id="{3B091390-96BA-DEC2-0DD5-57E1FA149653}"/>
                  </a:ext>
                </a:extLst>
              </p:cNvPr>
              <p:cNvSpPr txBox="1">
                <a:spLocks noChangeArrowheads="1"/>
              </p:cNvSpPr>
              <p:nvPr/>
            </p:nvSpPr>
            <p:spPr bwMode="auto">
              <a:xfrm>
                <a:off x="662" y="1101"/>
                <a:ext cx="4426" cy="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6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9" name="Rectangle 18">
              <a:extLst>
                <a:ext uri="{FF2B5EF4-FFF2-40B4-BE49-F238E27FC236}">
                  <a16:creationId xmlns:a16="http://schemas.microsoft.com/office/drawing/2014/main" id="{8F2A7D98-D75E-925D-0CC9-E8F746323812}"/>
                </a:ext>
              </a:extLst>
            </p:cNvPr>
            <p:cNvSpPr>
              <a:spLocks noChangeArrowheads="1"/>
            </p:cNvSpPr>
            <p:nvPr/>
          </p:nvSpPr>
          <p:spPr bwMode="auto">
            <a:xfrm>
              <a:off x="143" y="90"/>
              <a:ext cx="3261" cy="2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Hebrews 11:1 </a:t>
              </a:r>
              <a:r>
                <a:rPr kumimoji="0" lang="en-US" altLang="en-US" sz="20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2000" b="0" i="0" u="none" strike="noStrike" kern="0" cap="none" spc="0" normalizeH="0" baseline="0" noProof="0" dirty="0">
                  <a:ln>
                    <a:noFill/>
                  </a:ln>
                  <a:effectLst/>
                  <a:uLnTx/>
                  <a:uFillTx/>
                  <a:latin typeface="Arial" panose="020B0604020202020204" pitchFamily="34" charset="0"/>
                  <a:ea typeface="+mn-ea"/>
                  <a:cs typeface="+mn-cs"/>
                </a:rPr>
                <a:t>Now faith is the substance of things hoped for, the evidence of things not seen.</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0" cap="none" spc="0" normalizeH="0" baseline="0" noProof="0" dirty="0">
                <a:ln>
                  <a:noFill/>
                </a:ln>
                <a:solidFill>
                  <a:srgbClr val="333399"/>
                </a:solidFill>
                <a:effectLst/>
                <a:uLnTx/>
                <a:uFillTx/>
                <a:latin typeface="Arial" panose="020B0604020202020204" pitchFamily="34" charset="0"/>
                <a:ea typeface="+mn-ea"/>
                <a:cs typeface="+mn-cs"/>
              </a:endParaRPr>
            </a:p>
          </p:txBody>
        </p:sp>
      </p:grpSp>
      <p:cxnSp>
        <p:nvCxnSpPr>
          <p:cNvPr id="92" name="Straight Connector 91">
            <a:extLst>
              <a:ext uri="{FF2B5EF4-FFF2-40B4-BE49-F238E27FC236}">
                <a16:creationId xmlns:a16="http://schemas.microsoft.com/office/drawing/2014/main" id="{F6555F8B-EEC6-9C53-91B5-3B7C8DC12B4A}"/>
              </a:ext>
            </a:extLst>
          </p:cNvPr>
          <p:cNvCxnSpPr>
            <a:cxnSpLocks/>
          </p:cNvCxnSpPr>
          <p:nvPr/>
        </p:nvCxnSpPr>
        <p:spPr>
          <a:xfrm>
            <a:off x="1128605" y="4183493"/>
            <a:ext cx="47910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2D62FFD1-1AD2-84CC-D67F-1B2F198A5FE7}"/>
              </a:ext>
            </a:extLst>
          </p:cNvPr>
          <p:cNvCxnSpPr>
            <a:cxnSpLocks/>
          </p:cNvCxnSpPr>
          <p:nvPr/>
        </p:nvCxnSpPr>
        <p:spPr>
          <a:xfrm>
            <a:off x="1695274" y="4181347"/>
            <a:ext cx="159284" cy="2146"/>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95" name="Straight Connector 94">
            <a:extLst>
              <a:ext uri="{FF2B5EF4-FFF2-40B4-BE49-F238E27FC236}">
                <a16:creationId xmlns:a16="http://schemas.microsoft.com/office/drawing/2014/main" id="{257CCB27-ADA4-1DCD-3D39-42D3C246175F}"/>
              </a:ext>
            </a:extLst>
          </p:cNvPr>
          <p:cNvCxnSpPr>
            <a:cxnSpLocks/>
          </p:cNvCxnSpPr>
          <p:nvPr/>
        </p:nvCxnSpPr>
        <p:spPr>
          <a:xfrm>
            <a:off x="1924954" y="4181345"/>
            <a:ext cx="3741750"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98" name="TextBox 97">
            <a:extLst>
              <a:ext uri="{FF2B5EF4-FFF2-40B4-BE49-F238E27FC236}">
                <a16:creationId xmlns:a16="http://schemas.microsoft.com/office/drawing/2014/main" id="{FBFA3D8E-DAE5-B1CB-AB0F-020AA933E31A}"/>
              </a:ext>
            </a:extLst>
          </p:cNvPr>
          <p:cNvSpPr txBox="1"/>
          <p:nvPr/>
        </p:nvSpPr>
        <p:spPr>
          <a:xfrm>
            <a:off x="394508" y="4568782"/>
            <a:ext cx="5639168" cy="707886"/>
          </a:xfrm>
          <a:prstGeom prst="rect">
            <a:avLst/>
          </a:prstGeom>
          <a:noFill/>
        </p:spPr>
        <p:txBody>
          <a:bodyPr wrap="square" rtlCol="0">
            <a:spAutoFit/>
          </a:bodyPr>
          <a:lstStyle/>
          <a:p>
            <a:pPr defTabSz="515938">
              <a:tabLst>
                <a:tab pos="515938" algn="l"/>
              </a:tabLst>
            </a:pPr>
            <a:r>
              <a:rPr lang="en-US" sz="2000" dirty="0">
                <a:latin typeface="Arial" panose="020B0604020202020204" pitchFamily="34" charset="0"/>
                <a:cs typeface="Arial" panose="020B0604020202020204" pitchFamily="34" charset="0"/>
              </a:rPr>
              <a:t>“substance” = </a:t>
            </a:r>
            <a:r>
              <a:rPr lang="en-US" sz="2000" i="1" dirty="0">
                <a:latin typeface="Arial" panose="020B0604020202020204" pitchFamily="34" charset="0"/>
                <a:cs typeface="Arial" panose="020B0604020202020204" pitchFamily="34" charset="0"/>
              </a:rPr>
              <a:t>hypostasis </a:t>
            </a:r>
            <a:r>
              <a:rPr lang="en-US" sz="2000" dirty="0">
                <a:latin typeface="Arial" panose="020B0604020202020204" pitchFamily="34" charset="0"/>
                <a:cs typeface="Arial" panose="020B0604020202020204" pitchFamily="34" charset="0"/>
              </a:rPr>
              <a:t>≡ “a setting under,”  				support” / confidence / foundation </a:t>
            </a:r>
            <a:endParaRPr lang="en-US" sz="2000" i="1" dirty="0">
              <a:latin typeface="Arial" panose="020B0604020202020204" pitchFamily="34" charset="0"/>
              <a:cs typeface="Arial" panose="020B0604020202020204" pitchFamily="34" charset="0"/>
            </a:endParaRPr>
          </a:p>
        </p:txBody>
      </p:sp>
      <p:cxnSp>
        <p:nvCxnSpPr>
          <p:cNvPr id="99" name="Straight Connector 98">
            <a:extLst>
              <a:ext uri="{FF2B5EF4-FFF2-40B4-BE49-F238E27FC236}">
                <a16:creationId xmlns:a16="http://schemas.microsoft.com/office/drawing/2014/main" id="{CA313958-C60D-3815-8E90-5DAEB181A503}"/>
              </a:ext>
            </a:extLst>
          </p:cNvPr>
          <p:cNvCxnSpPr>
            <a:cxnSpLocks/>
          </p:cNvCxnSpPr>
          <p:nvPr/>
        </p:nvCxnSpPr>
        <p:spPr>
          <a:xfrm>
            <a:off x="570522" y="4488293"/>
            <a:ext cx="3499202"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01" name="TextBox 100">
            <a:extLst>
              <a:ext uri="{FF2B5EF4-FFF2-40B4-BE49-F238E27FC236}">
                <a16:creationId xmlns:a16="http://schemas.microsoft.com/office/drawing/2014/main" id="{D94247FF-1539-461E-0AD9-8D633B72028C}"/>
              </a:ext>
            </a:extLst>
          </p:cNvPr>
          <p:cNvSpPr txBox="1"/>
          <p:nvPr/>
        </p:nvSpPr>
        <p:spPr>
          <a:xfrm>
            <a:off x="405239" y="5262100"/>
            <a:ext cx="5639168" cy="707886"/>
          </a:xfrm>
          <a:prstGeom prst="rect">
            <a:avLst/>
          </a:prstGeom>
          <a:noFill/>
        </p:spPr>
        <p:txBody>
          <a:bodyPr wrap="square" rtlCol="0">
            <a:spAutoFit/>
          </a:bodyPr>
          <a:lstStyle/>
          <a:p>
            <a:pPr defTabSz="515938">
              <a:tabLst>
                <a:tab pos="515938" algn="l"/>
              </a:tabLst>
            </a:pPr>
            <a:r>
              <a:rPr lang="en-US" sz="2000" dirty="0">
                <a:latin typeface="Arial" panose="020B0604020202020204" pitchFamily="34" charset="0"/>
                <a:cs typeface="Arial" panose="020B0604020202020204" pitchFamily="34" charset="0"/>
              </a:rPr>
              <a:t>“evidence” = </a:t>
            </a:r>
            <a:r>
              <a:rPr lang="en-US" sz="2000" i="1" dirty="0" err="1">
                <a:latin typeface="Arial" panose="020B0604020202020204" pitchFamily="34" charset="0"/>
                <a:cs typeface="Arial" panose="020B0604020202020204" pitchFamily="34" charset="0"/>
              </a:rPr>
              <a:t>elegchos</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“proof” / “evidence” / 							“conviction”</a:t>
            </a:r>
            <a:endParaRPr lang="en-US" sz="2000" i="1" dirty="0">
              <a:latin typeface="Arial" panose="020B0604020202020204" pitchFamily="34" charset="0"/>
              <a:cs typeface="Arial" panose="020B0604020202020204" pitchFamily="34" charset="0"/>
            </a:endParaRPr>
          </a:p>
        </p:txBody>
      </p:sp>
      <p:cxnSp>
        <p:nvCxnSpPr>
          <p:cNvPr id="106" name="Straight Connector 105">
            <a:extLst>
              <a:ext uri="{FF2B5EF4-FFF2-40B4-BE49-F238E27FC236}">
                <a16:creationId xmlns:a16="http://schemas.microsoft.com/office/drawing/2014/main" id="{3D4BD92B-A130-F015-D444-4B06741D95A2}"/>
              </a:ext>
            </a:extLst>
          </p:cNvPr>
          <p:cNvCxnSpPr>
            <a:cxnSpLocks/>
          </p:cNvCxnSpPr>
          <p:nvPr/>
        </p:nvCxnSpPr>
        <p:spPr>
          <a:xfrm>
            <a:off x="394508" y="3123130"/>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a:extLst>
              <a:ext uri="{FF2B5EF4-FFF2-40B4-BE49-F238E27FC236}">
                <a16:creationId xmlns:a16="http://schemas.microsoft.com/office/drawing/2014/main" id="{E3138447-1E78-2C4D-BA35-BDD137B3AAB7}"/>
              </a:ext>
            </a:extLst>
          </p:cNvPr>
          <p:cNvCxnSpPr>
            <a:cxnSpLocks/>
          </p:cNvCxnSpPr>
          <p:nvPr/>
        </p:nvCxnSpPr>
        <p:spPr>
          <a:xfrm>
            <a:off x="941417" y="3136009"/>
            <a:ext cx="45549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A2A3BED1-0B9F-B843-563F-1E90FACD23A5}"/>
              </a:ext>
            </a:extLst>
          </p:cNvPr>
          <p:cNvCxnSpPr>
            <a:cxnSpLocks/>
          </p:cNvCxnSpPr>
          <p:nvPr/>
        </p:nvCxnSpPr>
        <p:spPr>
          <a:xfrm>
            <a:off x="1469456" y="3140306"/>
            <a:ext cx="1003288" cy="0"/>
          </a:xfrm>
          <a:prstGeom prst="line">
            <a:avLst/>
          </a:prstGeom>
          <a:ln w="28575">
            <a:solidFill>
              <a:srgbClr val="FF0000"/>
            </a:solidFill>
          </a:ln>
        </p:spPr>
        <p:style>
          <a:lnRef idx="2">
            <a:schemeClr val="accent1"/>
          </a:lnRef>
          <a:fillRef idx="0">
            <a:schemeClr val="accent1"/>
          </a:fillRef>
          <a:effectRef idx="1">
            <a:schemeClr val="accent1"/>
          </a:effectRef>
          <a:fontRef idx="minor">
            <a:schemeClr val="tx1"/>
          </a:fontRef>
        </p:style>
      </p:cxnSp>
      <p:sp>
        <p:nvSpPr>
          <p:cNvPr id="111" name="TextBox 110">
            <a:extLst>
              <a:ext uri="{FF2B5EF4-FFF2-40B4-BE49-F238E27FC236}">
                <a16:creationId xmlns:a16="http://schemas.microsoft.com/office/drawing/2014/main" id="{8E5D092A-9CB8-7D2A-C4C1-36A2CB42C48C}"/>
              </a:ext>
            </a:extLst>
          </p:cNvPr>
          <p:cNvSpPr txBox="1"/>
          <p:nvPr/>
        </p:nvSpPr>
        <p:spPr>
          <a:xfrm>
            <a:off x="2756082" y="2807599"/>
            <a:ext cx="3106941" cy="400110"/>
          </a:xfrm>
          <a:prstGeom prst="rect">
            <a:avLst/>
          </a:prstGeom>
          <a:noFill/>
        </p:spPr>
        <p:txBody>
          <a:bodyPr wrap="none" rtlCol="0">
            <a:spAutoFit/>
          </a:bodyPr>
          <a:lstStyle/>
          <a:p>
            <a:r>
              <a:rPr lang="en-US" sz="2000" dirty="0">
                <a:solidFill>
                  <a:srgbClr val="0000FF"/>
                </a:solidFill>
                <a:latin typeface="Arial" panose="020B0604020202020204" pitchFamily="34" charset="0"/>
                <a:cs typeface="Arial" panose="020B0604020202020204" pitchFamily="34" charset="0"/>
              </a:rPr>
              <a:t>Can conviction save him?</a:t>
            </a:r>
          </a:p>
        </p:txBody>
      </p:sp>
    </p:spTree>
    <p:extLst>
      <p:ext uri="{BB962C8B-B14F-4D97-AF65-F5344CB8AC3E}">
        <p14:creationId xmlns:p14="http://schemas.microsoft.com/office/powerpoint/2010/main" val="439943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animEffect transition="in" filter="wipe(up)">
                                      <p:cBhvr>
                                        <p:cTn id="7" dur="500"/>
                                        <p:tgtEl>
                                          <p:spTgt spid="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9">
                                            <p:txEl>
                                              <p:pRg st="1" end="1"/>
                                            </p:txEl>
                                          </p:spTgt>
                                        </p:tgtEl>
                                        <p:attrNameLst>
                                          <p:attrName>style.visibility</p:attrName>
                                        </p:attrNameLst>
                                      </p:cBhvr>
                                      <p:to>
                                        <p:strVal val="visible"/>
                                      </p:to>
                                    </p:set>
                                    <p:animEffect transition="in" filter="wipe(up)">
                                      <p:cBhvr>
                                        <p:cTn id="12" dur="500"/>
                                        <p:tgtEl>
                                          <p:spTgt spid="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9">
                                            <p:txEl>
                                              <p:pRg st="2" end="2"/>
                                            </p:txEl>
                                          </p:spTgt>
                                        </p:tgtEl>
                                        <p:attrNameLst>
                                          <p:attrName>style.visibility</p:attrName>
                                        </p:attrNameLst>
                                      </p:cBhvr>
                                      <p:to>
                                        <p:strVal val="visible"/>
                                      </p:to>
                                    </p:set>
                                    <p:animEffect transition="in" filter="wipe(up)">
                                      <p:cBhvr>
                                        <p:cTn id="17" dur="500"/>
                                        <p:tgtEl>
                                          <p:spTgt spid="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37"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arn(outVertic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4"/>
                                        </p:tgtEl>
                                        <p:attrNameLst>
                                          <p:attrName>style.visibility</p:attrName>
                                        </p:attrNameLst>
                                      </p:cBhvr>
                                      <p:to>
                                        <p:strVal val="visible"/>
                                      </p:to>
                                    </p:set>
                                    <p:animEffect transition="in" filter="wipe(left)">
                                      <p:cBhvr>
                                        <p:cTn id="27" dur="500"/>
                                        <p:tgtEl>
                                          <p:spTgt spid="6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6"/>
                                        </p:tgtEl>
                                        <p:attrNameLst>
                                          <p:attrName>style.visibility</p:attrName>
                                        </p:attrNameLst>
                                      </p:cBhvr>
                                      <p:to>
                                        <p:strVal val="visible"/>
                                      </p:to>
                                    </p:set>
                                    <p:animEffect transition="in" filter="wipe(left)">
                                      <p:cBhvr>
                                        <p:cTn id="32" dur="500"/>
                                        <p:tgtEl>
                                          <p:spTgt spid="6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wipe(left)">
                                      <p:cBhvr>
                                        <p:cTn id="37" dur="500"/>
                                        <p:tgtEl>
                                          <p:spTgt spid="6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71"/>
                                        </p:tgtEl>
                                        <p:attrNameLst>
                                          <p:attrName>style.visibility</p:attrName>
                                        </p:attrNameLst>
                                      </p:cBhvr>
                                      <p:to>
                                        <p:strVal val="visible"/>
                                      </p:to>
                                    </p:set>
                                    <p:animEffect transition="in" filter="wipe(left)">
                                      <p:cBhvr>
                                        <p:cTn id="42" dur="500"/>
                                        <p:tgtEl>
                                          <p:spTgt spid="7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wipe(left)">
                                      <p:cBhvr>
                                        <p:cTn id="47" dur="500"/>
                                        <p:tgtEl>
                                          <p:spTgt spid="7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75"/>
                                        </p:tgtEl>
                                        <p:attrNameLst>
                                          <p:attrName>style.visibility</p:attrName>
                                        </p:attrNameLst>
                                      </p:cBhvr>
                                      <p:to>
                                        <p:strVal val="visible"/>
                                      </p:to>
                                    </p:set>
                                    <p:animEffect transition="in" filter="wipe(left)">
                                      <p:cBhvr>
                                        <p:cTn id="52" dur="500"/>
                                        <p:tgtEl>
                                          <p:spTgt spid="75"/>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06"/>
                                        </p:tgtEl>
                                        <p:attrNameLst>
                                          <p:attrName>style.visibility</p:attrName>
                                        </p:attrNameLst>
                                      </p:cBhvr>
                                      <p:to>
                                        <p:strVal val="visible"/>
                                      </p:to>
                                    </p:set>
                                    <p:animEffect transition="in" filter="wipe(left)">
                                      <p:cBhvr>
                                        <p:cTn id="57" dur="500"/>
                                        <p:tgtEl>
                                          <p:spTgt spid="106"/>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08"/>
                                        </p:tgtEl>
                                        <p:attrNameLst>
                                          <p:attrName>style.visibility</p:attrName>
                                        </p:attrNameLst>
                                      </p:cBhvr>
                                      <p:to>
                                        <p:strVal val="visible"/>
                                      </p:to>
                                    </p:set>
                                    <p:animEffect transition="in" filter="wipe(left)">
                                      <p:cBhvr>
                                        <p:cTn id="62" dur="500"/>
                                        <p:tgtEl>
                                          <p:spTgt spid="10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09"/>
                                        </p:tgtEl>
                                        <p:attrNameLst>
                                          <p:attrName>style.visibility</p:attrName>
                                        </p:attrNameLst>
                                      </p:cBhvr>
                                      <p:to>
                                        <p:strVal val="visible"/>
                                      </p:to>
                                    </p:set>
                                    <p:animEffect transition="in" filter="wipe(left)">
                                      <p:cBhvr>
                                        <p:cTn id="67" dur="500"/>
                                        <p:tgtEl>
                                          <p:spTgt spid="109"/>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37" fill="hold" nodeType="clickEffect">
                                  <p:stCondLst>
                                    <p:cond delay="0"/>
                                  </p:stCondLst>
                                  <p:childTnLst>
                                    <p:set>
                                      <p:cBhvr>
                                        <p:cTn id="71" dur="1" fill="hold">
                                          <p:stCondLst>
                                            <p:cond delay="0"/>
                                          </p:stCondLst>
                                        </p:cTn>
                                        <p:tgtEl>
                                          <p:spTgt spid="77"/>
                                        </p:tgtEl>
                                        <p:attrNameLst>
                                          <p:attrName>style.visibility</p:attrName>
                                        </p:attrNameLst>
                                      </p:cBhvr>
                                      <p:to>
                                        <p:strVal val="visible"/>
                                      </p:to>
                                    </p:set>
                                    <p:animEffect transition="in" filter="barn(outVertical)">
                                      <p:cBhvr>
                                        <p:cTn id="72" dur="500"/>
                                        <p:tgtEl>
                                          <p:spTgt spid="77"/>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92"/>
                                        </p:tgtEl>
                                        <p:attrNameLst>
                                          <p:attrName>style.visibility</p:attrName>
                                        </p:attrNameLst>
                                      </p:cBhvr>
                                      <p:to>
                                        <p:strVal val="visible"/>
                                      </p:to>
                                    </p:set>
                                    <p:animEffect transition="in" filter="wipe(left)">
                                      <p:cBhvr>
                                        <p:cTn id="77" dur="500"/>
                                        <p:tgtEl>
                                          <p:spTgt spid="92"/>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93"/>
                                        </p:tgtEl>
                                        <p:attrNameLst>
                                          <p:attrName>style.visibility</p:attrName>
                                        </p:attrNameLst>
                                      </p:cBhvr>
                                      <p:to>
                                        <p:strVal val="visible"/>
                                      </p:to>
                                    </p:set>
                                    <p:animEffect transition="in" filter="wipe(left)">
                                      <p:cBhvr>
                                        <p:cTn id="82" dur="500"/>
                                        <p:tgtEl>
                                          <p:spTgt spid="93"/>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95"/>
                                        </p:tgtEl>
                                        <p:attrNameLst>
                                          <p:attrName>style.visibility</p:attrName>
                                        </p:attrNameLst>
                                      </p:cBhvr>
                                      <p:to>
                                        <p:strVal val="visible"/>
                                      </p:to>
                                    </p:set>
                                    <p:animEffect transition="in" filter="wipe(left)">
                                      <p:cBhvr>
                                        <p:cTn id="87" dur="500"/>
                                        <p:tgtEl>
                                          <p:spTgt spid="95"/>
                                        </p:tgtEl>
                                      </p:cBhvr>
                                    </p:animEffect>
                                  </p:childTnLst>
                                </p:cTn>
                              </p:par>
                            </p:childTnLst>
                          </p:cTn>
                        </p:par>
                      </p:childTnLst>
                    </p:cTn>
                  </p:par>
                  <p:par>
                    <p:cTn id="88" fill="hold">
                      <p:stCondLst>
                        <p:cond delay="indefinite"/>
                      </p:stCondLst>
                      <p:childTnLst>
                        <p:par>
                          <p:cTn id="89" fill="hold">
                            <p:stCondLst>
                              <p:cond delay="0"/>
                            </p:stCondLst>
                            <p:childTnLst>
                              <p:par>
                                <p:cTn id="90" presetID="12" presetClass="entr" presetSubtype="1" fill="hold" grpId="0" nodeType="clickEffect">
                                  <p:stCondLst>
                                    <p:cond delay="0"/>
                                  </p:stCondLst>
                                  <p:childTnLst>
                                    <p:set>
                                      <p:cBhvr>
                                        <p:cTn id="91" dur="1" fill="hold">
                                          <p:stCondLst>
                                            <p:cond delay="0"/>
                                          </p:stCondLst>
                                        </p:cTn>
                                        <p:tgtEl>
                                          <p:spTgt spid="98"/>
                                        </p:tgtEl>
                                        <p:attrNameLst>
                                          <p:attrName>style.visibility</p:attrName>
                                        </p:attrNameLst>
                                      </p:cBhvr>
                                      <p:to>
                                        <p:strVal val="visible"/>
                                      </p:to>
                                    </p:set>
                                    <p:anim calcmode="lin" valueType="num">
                                      <p:cBhvr additive="base">
                                        <p:cTn id="92" dur="500"/>
                                        <p:tgtEl>
                                          <p:spTgt spid="98"/>
                                        </p:tgtEl>
                                        <p:attrNameLst>
                                          <p:attrName>ppt_y</p:attrName>
                                        </p:attrNameLst>
                                      </p:cBhvr>
                                      <p:tavLst>
                                        <p:tav tm="0">
                                          <p:val>
                                            <p:strVal val="#ppt_y-#ppt_h*1.125000"/>
                                          </p:val>
                                        </p:tav>
                                        <p:tav tm="100000">
                                          <p:val>
                                            <p:strVal val="#ppt_y"/>
                                          </p:val>
                                        </p:tav>
                                      </p:tavLst>
                                    </p:anim>
                                    <p:animEffect transition="in" filter="wipe(down)">
                                      <p:cBhvr>
                                        <p:cTn id="93" dur="500"/>
                                        <p:tgtEl>
                                          <p:spTgt spid="9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99"/>
                                        </p:tgtEl>
                                        <p:attrNameLst>
                                          <p:attrName>style.visibility</p:attrName>
                                        </p:attrNameLst>
                                      </p:cBhvr>
                                      <p:to>
                                        <p:strVal val="visible"/>
                                      </p:to>
                                    </p:set>
                                    <p:animEffect transition="in" filter="wipe(left)">
                                      <p:cBhvr>
                                        <p:cTn id="98" dur="500"/>
                                        <p:tgtEl>
                                          <p:spTgt spid="99"/>
                                        </p:tgtEl>
                                      </p:cBhvr>
                                    </p:animEffect>
                                  </p:childTnLst>
                                </p:cTn>
                              </p:par>
                            </p:childTnLst>
                          </p:cTn>
                        </p:par>
                      </p:childTnLst>
                    </p:cTn>
                  </p:par>
                  <p:par>
                    <p:cTn id="99" fill="hold">
                      <p:stCondLst>
                        <p:cond delay="indefinite"/>
                      </p:stCondLst>
                      <p:childTnLst>
                        <p:par>
                          <p:cTn id="100" fill="hold">
                            <p:stCondLst>
                              <p:cond delay="0"/>
                            </p:stCondLst>
                            <p:childTnLst>
                              <p:par>
                                <p:cTn id="101" presetID="12" presetClass="entr" presetSubtype="1" fill="hold" grpId="0" nodeType="clickEffect">
                                  <p:stCondLst>
                                    <p:cond delay="0"/>
                                  </p:stCondLst>
                                  <p:childTnLst>
                                    <p:set>
                                      <p:cBhvr>
                                        <p:cTn id="102" dur="1" fill="hold">
                                          <p:stCondLst>
                                            <p:cond delay="0"/>
                                          </p:stCondLst>
                                        </p:cTn>
                                        <p:tgtEl>
                                          <p:spTgt spid="101"/>
                                        </p:tgtEl>
                                        <p:attrNameLst>
                                          <p:attrName>style.visibility</p:attrName>
                                        </p:attrNameLst>
                                      </p:cBhvr>
                                      <p:to>
                                        <p:strVal val="visible"/>
                                      </p:to>
                                    </p:set>
                                    <p:anim calcmode="lin" valueType="num">
                                      <p:cBhvr additive="base">
                                        <p:cTn id="103" dur="500"/>
                                        <p:tgtEl>
                                          <p:spTgt spid="101"/>
                                        </p:tgtEl>
                                        <p:attrNameLst>
                                          <p:attrName>ppt_y</p:attrName>
                                        </p:attrNameLst>
                                      </p:cBhvr>
                                      <p:tavLst>
                                        <p:tav tm="0">
                                          <p:val>
                                            <p:strVal val="#ppt_y-#ppt_h*1.125000"/>
                                          </p:val>
                                        </p:tav>
                                        <p:tav tm="100000">
                                          <p:val>
                                            <p:strVal val="#ppt_y"/>
                                          </p:val>
                                        </p:tav>
                                      </p:tavLst>
                                    </p:anim>
                                    <p:animEffect transition="in" filter="wipe(down)">
                                      <p:cBhvr>
                                        <p:cTn id="104" dur="500"/>
                                        <p:tgtEl>
                                          <p:spTgt spid="101"/>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11"/>
                                        </p:tgtEl>
                                        <p:attrNameLst>
                                          <p:attrName>style.visibility</p:attrName>
                                        </p:attrNameLst>
                                      </p:cBhvr>
                                      <p:to>
                                        <p:strVal val="visible"/>
                                      </p:to>
                                    </p:set>
                                    <p:animEffect transition="in" filter="wipe(left)">
                                      <p:cBhvr>
                                        <p:cTn id="109"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uiExpand="1" build="p"/>
      <p:bldP spid="98" grpId="0"/>
      <p:bldP spid="101" grpId="0"/>
      <p:bldP spid="11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1635</TotalTime>
  <Words>2702</Words>
  <Application>Microsoft Office PowerPoint</Application>
  <PresentationFormat>Widescreen</PresentationFormat>
  <Paragraphs>256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Aptos</vt:lpstr>
      <vt:lpstr>Aptos Display</vt:lpstr>
      <vt:lpstr>Arial</vt:lpstr>
      <vt:lpstr>Office Theme</vt:lpstr>
      <vt:lpstr>The Epistle of James</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The Epistle of James – True Faith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Roush</dc:creator>
  <cp:lastModifiedBy>Chris Reeves</cp:lastModifiedBy>
  <cp:revision>13</cp:revision>
  <dcterms:created xsi:type="dcterms:W3CDTF">2024-03-18T21:11:15Z</dcterms:created>
  <dcterms:modified xsi:type="dcterms:W3CDTF">2024-03-26T03:37:39Z</dcterms:modified>
</cp:coreProperties>
</file>